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2"/>
  </p:notesMasterIdLst>
  <p:sldIdLst>
    <p:sldId id="256" r:id="rId3"/>
    <p:sldId id="257" r:id="rId4"/>
    <p:sldId id="259" r:id="rId5"/>
    <p:sldId id="261" r:id="rId6"/>
    <p:sldId id="263" r:id="rId7"/>
    <p:sldId id="264" r:id="rId8"/>
    <p:sldId id="316" r:id="rId9"/>
    <p:sldId id="267" r:id="rId10"/>
    <p:sldId id="303" r:id="rId11"/>
    <p:sldId id="304" r:id="rId12"/>
    <p:sldId id="282" r:id="rId13"/>
    <p:sldId id="268" r:id="rId14"/>
    <p:sldId id="319" r:id="rId15"/>
    <p:sldId id="317" r:id="rId16"/>
    <p:sldId id="318" r:id="rId17"/>
    <p:sldId id="305" r:id="rId18"/>
    <p:sldId id="320" r:id="rId19"/>
    <p:sldId id="269" r:id="rId20"/>
    <p:sldId id="270" r:id="rId21"/>
    <p:sldId id="321" r:id="rId22"/>
    <p:sldId id="272" r:id="rId23"/>
    <p:sldId id="322" r:id="rId24"/>
    <p:sldId id="323" r:id="rId25"/>
    <p:sldId id="324" r:id="rId26"/>
    <p:sldId id="330" r:id="rId27"/>
    <p:sldId id="325" r:id="rId28"/>
    <p:sldId id="326" r:id="rId29"/>
    <p:sldId id="327" r:id="rId30"/>
    <p:sldId id="309" r:id="rId31"/>
    <p:sldId id="283" r:id="rId32"/>
    <p:sldId id="310" r:id="rId33"/>
    <p:sldId id="328" r:id="rId34"/>
    <p:sldId id="329" r:id="rId35"/>
    <p:sldId id="314" r:id="rId36"/>
    <p:sldId id="315" r:id="rId37"/>
    <p:sldId id="297" r:id="rId38"/>
    <p:sldId id="298" r:id="rId39"/>
    <p:sldId id="301" r:id="rId40"/>
    <p:sldId id="302" r:id="rId41"/>
  </p:sldIdLst>
  <p:sldSz cx="12192000" cy="6858000"/>
  <p:notesSz cx="6858000" cy="9144000"/>
  <p:embeddedFontLst>
    <p:embeddedFont>
      <p:font typeface="Quattrocento Sans" panose="020B0604020202020204" charset="0"/>
      <p:regular r:id="rId43"/>
      <p:bold r:id="rId44"/>
      <p:italic r:id="rId45"/>
      <p:boldItalic r:id="rId46"/>
    </p:embeddedFont>
    <p:embeddedFont>
      <p:font typeface="Calibri" panose="020F050202020403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2F537C-2F18-4E7C-B01D-8E682E0C5F90}">
  <a:tblStyle styleId="{F62F537C-2F18-4E7C-B01D-8E682E0C5F9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957343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5872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c96e3f514_0_1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g2c96e3f514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4466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c96e3f514_0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g2c96e3f51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2715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c96e3f514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g2c96e3f514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9724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c96e3f514_1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g2c96e3f514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0249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c96e3f514_1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g2c96e3f514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2341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c96e3f514_1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g2c96e3f514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2723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c96e3f514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6" name="Google Shape;676;g2c96e3f514_0_420: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marR="0" lvl="0" indent="0" algn="l" rtl="0">
              <a:spcBef>
                <a:spcPts val="0"/>
              </a:spcBef>
              <a:spcAft>
                <a:spcPts val="0"/>
              </a:spcAft>
              <a:buClr>
                <a:schemeClr val="dk1"/>
              </a:buClr>
              <a:buSzPts val="1300"/>
              <a:buFont typeface="Calibri"/>
              <a:buNone/>
            </a:pPr>
            <a:endParaRPr sz="1100" b="0" i="0" u="none" strike="noStrike" cap="none">
              <a:solidFill>
                <a:schemeClr val="dk1"/>
              </a:solidFill>
              <a:latin typeface="Calibri"/>
              <a:ea typeface="Calibri"/>
              <a:cs typeface="Calibri"/>
              <a:sym typeface="Calibri"/>
            </a:endParaRPr>
          </a:p>
        </p:txBody>
      </p:sp>
      <p:sp>
        <p:nvSpPr>
          <p:cNvPr id="677" name="Google Shape;677;g2c96e3f514_0_420: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s-CO" sz="1300" b="0" i="0" u="none" strike="noStrike" cap="none">
                <a:solidFill>
                  <a:srgbClr val="000000"/>
                </a:solidFill>
                <a:latin typeface="Arial"/>
                <a:ea typeface="Arial"/>
                <a:cs typeface="Arial"/>
                <a:sym typeface="Arial"/>
              </a:rPr>
              <a:t>34</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26405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c96e3f514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6" name="Google Shape;676;g2c96e3f514_0_420: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marR="0" lvl="0" indent="0" algn="l" rtl="0">
              <a:spcBef>
                <a:spcPts val="0"/>
              </a:spcBef>
              <a:spcAft>
                <a:spcPts val="0"/>
              </a:spcAft>
              <a:buClr>
                <a:schemeClr val="dk1"/>
              </a:buClr>
              <a:buSzPts val="1300"/>
              <a:buFont typeface="Calibri"/>
              <a:buNone/>
            </a:pPr>
            <a:endParaRPr sz="1100" b="0" i="0" u="none" strike="noStrike" cap="none">
              <a:solidFill>
                <a:schemeClr val="dk1"/>
              </a:solidFill>
              <a:latin typeface="Calibri"/>
              <a:ea typeface="Calibri"/>
              <a:cs typeface="Calibri"/>
              <a:sym typeface="Calibri"/>
            </a:endParaRPr>
          </a:p>
        </p:txBody>
      </p:sp>
      <p:sp>
        <p:nvSpPr>
          <p:cNvPr id="677" name="Google Shape;677;g2c96e3f514_0_420: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s-CO" sz="1300" b="0" i="0" u="none" strike="noStrike" cap="none">
                <a:solidFill>
                  <a:srgbClr val="000000"/>
                </a:solidFill>
                <a:latin typeface="Arial"/>
                <a:ea typeface="Arial"/>
                <a:cs typeface="Arial"/>
                <a:sym typeface="Arial"/>
              </a:rPr>
              <a:t>35</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14086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c96e3f514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2" name="Google Shape;722;g2c96e3f514_0_456: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marR="0" lvl="0" indent="0" algn="l" rtl="0">
              <a:spcBef>
                <a:spcPts val="0"/>
              </a:spcBef>
              <a:spcAft>
                <a:spcPts val="0"/>
              </a:spcAft>
              <a:buClr>
                <a:schemeClr val="dk1"/>
              </a:buClr>
              <a:buSzPts val="1300"/>
              <a:buFont typeface="Calibri"/>
              <a:buNone/>
            </a:pPr>
            <a:endParaRPr sz="1100" b="0" i="0" u="none" strike="noStrike" cap="none">
              <a:solidFill>
                <a:schemeClr val="dk1"/>
              </a:solidFill>
              <a:latin typeface="Calibri"/>
              <a:ea typeface="Calibri"/>
              <a:cs typeface="Calibri"/>
              <a:sym typeface="Calibri"/>
            </a:endParaRPr>
          </a:p>
        </p:txBody>
      </p:sp>
      <p:sp>
        <p:nvSpPr>
          <p:cNvPr id="723" name="Google Shape;723;g2c96e3f514_0_456: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s-CO" sz="1300" b="0" i="0" u="none" strike="noStrike" cap="none">
                <a:solidFill>
                  <a:srgbClr val="000000"/>
                </a:solidFill>
                <a:latin typeface="Arial"/>
                <a:ea typeface="Arial"/>
                <a:cs typeface="Arial"/>
                <a:sym typeface="Arial"/>
              </a:rPr>
              <a:t>36</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34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2c96e3f514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9" name="Google Shape;739;g2c96e3f514_0_614: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marR="0" lvl="0" indent="0" algn="l" rtl="0">
              <a:spcBef>
                <a:spcPts val="0"/>
              </a:spcBef>
              <a:spcAft>
                <a:spcPts val="0"/>
              </a:spcAft>
              <a:buClr>
                <a:schemeClr val="dk1"/>
              </a:buClr>
              <a:buSzPts val="1300"/>
              <a:buFont typeface="Calibri"/>
              <a:buNone/>
            </a:pPr>
            <a:endParaRPr sz="1100" b="0" i="0" u="none" strike="noStrike" cap="none">
              <a:solidFill>
                <a:schemeClr val="dk1"/>
              </a:solidFill>
              <a:latin typeface="Calibri"/>
              <a:ea typeface="Calibri"/>
              <a:cs typeface="Calibri"/>
              <a:sym typeface="Calibri"/>
            </a:endParaRPr>
          </a:p>
        </p:txBody>
      </p:sp>
      <p:sp>
        <p:nvSpPr>
          <p:cNvPr id="740" name="Google Shape;740;g2c96e3f514_0_614: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s-CO" sz="1300" b="0" i="0" u="none" strike="noStrike" cap="none">
                <a:solidFill>
                  <a:srgbClr val="000000"/>
                </a:solidFill>
                <a:latin typeface="Arial"/>
                <a:ea typeface="Arial"/>
                <a:cs typeface="Arial"/>
                <a:sym typeface="Arial"/>
              </a:rPr>
              <a:t>37</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14776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3560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c96e3f514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3" name="Google Shape;783;g2c96e3f514_0_473: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marR="0" lvl="0" indent="0" algn="l" rtl="0">
              <a:spcBef>
                <a:spcPts val="0"/>
              </a:spcBef>
              <a:spcAft>
                <a:spcPts val="0"/>
              </a:spcAft>
              <a:buClr>
                <a:schemeClr val="dk1"/>
              </a:buClr>
              <a:buSzPts val="1300"/>
              <a:buFont typeface="Calibri"/>
              <a:buNone/>
            </a:pPr>
            <a:endParaRPr sz="1100" b="0" i="0" u="none" strike="noStrike" cap="none">
              <a:solidFill>
                <a:schemeClr val="dk1"/>
              </a:solidFill>
              <a:latin typeface="Calibri"/>
              <a:ea typeface="Calibri"/>
              <a:cs typeface="Calibri"/>
              <a:sym typeface="Calibri"/>
            </a:endParaRPr>
          </a:p>
        </p:txBody>
      </p:sp>
      <p:sp>
        <p:nvSpPr>
          <p:cNvPr id="784" name="Google Shape;784;g2c96e3f514_0_473: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s-CO" sz="1300" b="0" i="0" u="none" strike="noStrike" cap="none">
                <a:solidFill>
                  <a:srgbClr val="000000"/>
                </a:solidFill>
                <a:latin typeface="Arial"/>
                <a:ea typeface="Arial"/>
                <a:cs typeface="Arial"/>
                <a:sym typeface="Arial"/>
              </a:rPr>
              <a:t>38</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28135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bbf5a356c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6" name="Google Shape;796;g2bbf5a356c_0_164: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marR="0" lvl="0" indent="0" algn="l" rtl="0">
              <a:spcBef>
                <a:spcPts val="0"/>
              </a:spcBef>
              <a:spcAft>
                <a:spcPts val="0"/>
              </a:spcAft>
              <a:buClr>
                <a:schemeClr val="dk1"/>
              </a:buClr>
              <a:buSzPts val="1300"/>
              <a:buFont typeface="Calibri"/>
              <a:buNone/>
            </a:pPr>
            <a:endParaRPr sz="1100" b="0" i="0" u="none" strike="noStrike" cap="none">
              <a:solidFill>
                <a:schemeClr val="dk1"/>
              </a:solidFill>
              <a:latin typeface="Calibri"/>
              <a:ea typeface="Calibri"/>
              <a:cs typeface="Calibri"/>
              <a:sym typeface="Calibri"/>
            </a:endParaRPr>
          </a:p>
        </p:txBody>
      </p:sp>
      <p:sp>
        <p:nvSpPr>
          <p:cNvPr id="797" name="Google Shape;797;g2bbf5a356c_0_164: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s-CO" sz="1300" b="0" i="0" u="none" strike="noStrike" cap="none">
                <a:solidFill>
                  <a:srgbClr val="000000"/>
                </a:solidFill>
                <a:latin typeface="Arial"/>
                <a:ea typeface="Arial"/>
                <a:cs typeface="Arial"/>
                <a:sym typeface="Arial"/>
              </a:rPr>
              <a:t>39</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64364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0173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c96e3f514_1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g2c96e3f514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0029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c96e3f514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g2c96e3f51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4181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c96e3f514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g2c96e3f51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4297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c96e3f514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g2c96e3f514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9368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c96e3f514_1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g2c96e3f514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4835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c96e3f514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g2c96e3f51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9923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3" name="Google Shape;13;p2"/>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88" name="Google Shape;88;p14"/>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14"/>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14"/>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93" name="Google Shape;93;p15"/>
          <p:cNvSpPr txBox="1">
            <a:spLocks noGrp="1"/>
          </p:cNvSpPr>
          <p:nvPr>
            <p:ph type="body" idx="1"/>
          </p:nvPr>
        </p:nvSpPr>
        <p:spPr>
          <a:xfrm>
            <a:off x="609600" y="1600200"/>
            <a:ext cx="10972800" cy="45261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4" name="Google Shape;94;p15"/>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p15"/>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6" name="Google Shape;96;p15"/>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97"/>
        <p:cNvGrpSpPr/>
        <p:nvPr/>
      </p:nvGrpSpPr>
      <p:grpSpPr>
        <a:xfrm>
          <a:off x="0" y="0"/>
          <a:ext cx="0" cy="0"/>
          <a:chOff x="0" y="0"/>
          <a:chExt cx="0" cy="0"/>
        </a:xfrm>
      </p:grpSpPr>
      <p:sp>
        <p:nvSpPr>
          <p:cNvPr id="98" name="Google Shape;98;p16"/>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9" name="Google Shape;99;p16"/>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0" name="Google Shape;100;p16"/>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963084" y="4406900"/>
            <a:ext cx="10363200" cy="1362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Calibri"/>
              <a:buNone/>
              <a:defRPr sz="40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03" name="Google Shape;103;p17"/>
          <p:cNvSpPr txBox="1">
            <a:spLocks noGrp="1"/>
          </p:cNvSpPr>
          <p:nvPr>
            <p:ph type="body" idx="1"/>
          </p:nvPr>
        </p:nvSpPr>
        <p:spPr>
          <a:xfrm>
            <a:off x="963084" y="2906713"/>
            <a:ext cx="10363200" cy="15003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00"/>
              </a:spcBef>
              <a:spcAft>
                <a:spcPts val="0"/>
              </a:spcAft>
              <a:buClr>
                <a:srgbClr val="888888"/>
              </a:buClr>
              <a:buSzPts val="32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lnSpc>
                <a:spcPct val="100000"/>
              </a:lnSpc>
              <a:spcBef>
                <a:spcPts val="360"/>
              </a:spcBef>
              <a:spcAft>
                <a:spcPts val="0"/>
              </a:spcAft>
              <a:buClr>
                <a:srgbClr val="888888"/>
              </a:buClr>
              <a:buSzPts val="2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lnSpc>
                <a:spcPct val="100000"/>
              </a:lnSpc>
              <a:spcBef>
                <a:spcPts val="320"/>
              </a:spcBef>
              <a:spcAft>
                <a:spcPts val="0"/>
              </a:spcAft>
              <a:buClr>
                <a:srgbClr val="888888"/>
              </a:buClr>
              <a:buSzPts val="24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104" name="Google Shape;104;p17"/>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5" name="Google Shape;105;p17"/>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6" name="Google Shape;106;p17"/>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09" name="Google Shape;109;p18"/>
          <p:cNvSpPr txBox="1">
            <a:spLocks noGrp="1"/>
          </p:cNvSpPr>
          <p:nvPr>
            <p:ph type="body" idx="1"/>
          </p:nvPr>
        </p:nvSpPr>
        <p:spPr>
          <a:xfrm>
            <a:off x="609600" y="1600200"/>
            <a:ext cx="5384700" cy="45261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0" name="Google Shape;110;p18"/>
          <p:cNvSpPr txBox="1">
            <a:spLocks noGrp="1"/>
          </p:cNvSpPr>
          <p:nvPr>
            <p:ph type="body" idx="2"/>
          </p:nvPr>
        </p:nvSpPr>
        <p:spPr>
          <a:xfrm>
            <a:off x="6197600" y="1600200"/>
            <a:ext cx="5384700" cy="45261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1" name="Google Shape;111;p18"/>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2" name="Google Shape;112;p18"/>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3" name="Google Shape;113;p18"/>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14"/>
        <p:cNvGrpSpPr/>
        <p:nvPr/>
      </p:nvGrpSpPr>
      <p:grpSpPr>
        <a:xfrm>
          <a:off x="0" y="0"/>
          <a:ext cx="0" cy="0"/>
          <a:chOff x="0" y="0"/>
          <a:chExt cx="0" cy="0"/>
        </a:xfrm>
      </p:grpSpPr>
      <p:sp>
        <p:nvSpPr>
          <p:cNvPr id="115" name="Google Shape;115;p19"/>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16" name="Google Shape;116;p19"/>
          <p:cNvSpPr txBox="1">
            <a:spLocks noGrp="1"/>
          </p:cNvSpPr>
          <p:nvPr>
            <p:ph type="body" idx="1"/>
          </p:nvPr>
        </p:nvSpPr>
        <p:spPr>
          <a:xfrm>
            <a:off x="609600" y="1535113"/>
            <a:ext cx="5386800" cy="6399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17" name="Google Shape;117;p19"/>
          <p:cNvSpPr txBox="1">
            <a:spLocks noGrp="1"/>
          </p:cNvSpPr>
          <p:nvPr>
            <p:ph type="body" idx="2"/>
          </p:nvPr>
        </p:nvSpPr>
        <p:spPr>
          <a:xfrm>
            <a:off x="609600" y="2174875"/>
            <a:ext cx="5386800" cy="39513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18" name="Google Shape;118;p19"/>
          <p:cNvSpPr txBox="1">
            <a:spLocks noGrp="1"/>
          </p:cNvSpPr>
          <p:nvPr>
            <p:ph type="body" idx="3"/>
          </p:nvPr>
        </p:nvSpPr>
        <p:spPr>
          <a:xfrm>
            <a:off x="6193367" y="1535113"/>
            <a:ext cx="5389200" cy="6399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19" name="Google Shape;119;p19"/>
          <p:cNvSpPr txBox="1">
            <a:spLocks noGrp="1"/>
          </p:cNvSpPr>
          <p:nvPr>
            <p:ph type="body" idx="4"/>
          </p:nvPr>
        </p:nvSpPr>
        <p:spPr>
          <a:xfrm>
            <a:off x="6193367" y="2174875"/>
            <a:ext cx="5389200" cy="39513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20" name="Google Shape;120;p19"/>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1" name="Google Shape;121;p19"/>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2" name="Google Shape;122;p19"/>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609600" y="273050"/>
            <a:ext cx="4011300" cy="1161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25" name="Google Shape;125;p20"/>
          <p:cNvSpPr txBox="1">
            <a:spLocks noGrp="1"/>
          </p:cNvSpPr>
          <p:nvPr>
            <p:ph type="body" idx="1"/>
          </p:nvPr>
        </p:nvSpPr>
        <p:spPr>
          <a:xfrm>
            <a:off x="4766733" y="273050"/>
            <a:ext cx="6815700" cy="58530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6" name="Google Shape;126;p20"/>
          <p:cNvSpPr txBox="1">
            <a:spLocks noGrp="1"/>
          </p:cNvSpPr>
          <p:nvPr>
            <p:ph type="body" idx="2"/>
          </p:nvPr>
        </p:nvSpPr>
        <p:spPr>
          <a:xfrm>
            <a:off x="609600" y="1435100"/>
            <a:ext cx="4011300" cy="46911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27" name="Google Shape;127;p20"/>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8" name="Google Shape;128;p20"/>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20"/>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2389717" y="4800600"/>
            <a:ext cx="7315200" cy="5667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32" name="Google Shape;132;p21"/>
          <p:cNvSpPr>
            <a:spLocks noGrp="1"/>
          </p:cNvSpPr>
          <p:nvPr>
            <p:ph type="pic" idx="2"/>
          </p:nvPr>
        </p:nvSpPr>
        <p:spPr>
          <a:xfrm>
            <a:off x="2389717" y="612775"/>
            <a:ext cx="7315200" cy="41148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4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33" name="Google Shape;133;p21"/>
          <p:cNvSpPr txBox="1">
            <a:spLocks noGrp="1"/>
          </p:cNvSpPr>
          <p:nvPr>
            <p:ph type="body" idx="1"/>
          </p:nvPr>
        </p:nvSpPr>
        <p:spPr>
          <a:xfrm>
            <a:off x="2389717" y="5367338"/>
            <a:ext cx="7315200" cy="8049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34" name="Google Shape;134;p21"/>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5" name="Google Shape;135;p21"/>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21"/>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9" name="Google Shape;19;p3"/>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lstStyle>
            <a:lvl1pPr marL="0" marR="0" lvl="0" indent="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39" name="Google Shape;139;p22"/>
          <p:cNvSpPr txBox="1">
            <a:spLocks noGrp="1"/>
          </p:cNvSpPr>
          <p:nvPr>
            <p:ph type="body" idx="1"/>
          </p:nvPr>
        </p:nvSpPr>
        <p:spPr>
          <a:xfrm rot="5400000">
            <a:off x="3832949" y="-1623150"/>
            <a:ext cx="4526100" cy="109728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0" name="Google Shape;140;p22"/>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1" name="Google Shape;141;p22"/>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2" name="Google Shape;142;p22"/>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rot="5400000">
            <a:off x="7285049" y="1828788"/>
            <a:ext cx="5851500" cy="2743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45" name="Google Shape;145;p23"/>
          <p:cNvSpPr txBox="1">
            <a:spLocks noGrp="1"/>
          </p:cNvSpPr>
          <p:nvPr>
            <p:ph type="body" idx="1"/>
          </p:nvPr>
        </p:nvSpPr>
        <p:spPr>
          <a:xfrm rot="5400000">
            <a:off x="1697001" y="-812861"/>
            <a:ext cx="5851500" cy="80265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6" name="Google Shape;146;p23"/>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7" name="Google Shape;147;p23"/>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8" name="Google Shape;148;p23"/>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ido" type="objOnly">
  <p:cSld name="OBJECT_ONLY">
    <p:spTree>
      <p:nvGrpSpPr>
        <p:cNvPr id="1" name="Shape 149"/>
        <p:cNvGrpSpPr/>
        <p:nvPr/>
      </p:nvGrpSpPr>
      <p:grpSpPr>
        <a:xfrm>
          <a:off x="0" y="0"/>
          <a:ext cx="0" cy="0"/>
          <a:chOff x="0" y="0"/>
          <a:chExt cx="0" cy="0"/>
        </a:xfrm>
      </p:grpSpPr>
      <p:sp>
        <p:nvSpPr>
          <p:cNvPr id="150" name="Google Shape;150;p24"/>
          <p:cNvSpPr txBox="1">
            <a:spLocks noGrp="1"/>
          </p:cNvSpPr>
          <p:nvPr>
            <p:ph type="body" idx="1"/>
          </p:nvPr>
        </p:nvSpPr>
        <p:spPr>
          <a:xfrm>
            <a:off x="609600" y="277813"/>
            <a:ext cx="10972800" cy="58530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1" name="Google Shape;151;p24"/>
          <p:cNvSpPr txBox="1">
            <a:spLocks noGrp="1"/>
          </p:cNvSpPr>
          <p:nvPr>
            <p:ph type="dt" idx="10"/>
          </p:nvPr>
        </p:nvSpPr>
        <p:spPr>
          <a:xfrm>
            <a:off x="609600" y="6324600"/>
            <a:ext cx="2844900" cy="4572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2" name="Google Shape;152;p24"/>
          <p:cNvSpPr txBox="1">
            <a:spLocks noGrp="1"/>
          </p:cNvSpPr>
          <p:nvPr>
            <p:ph type="ftr" idx="11"/>
          </p:nvPr>
        </p:nvSpPr>
        <p:spPr>
          <a:xfrm>
            <a:off x="4165600" y="6324600"/>
            <a:ext cx="3860700" cy="457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3" name="Google Shape;153;p24"/>
          <p:cNvSpPr txBox="1">
            <a:spLocks noGrp="1"/>
          </p:cNvSpPr>
          <p:nvPr>
            <p:ph type="sldNum" idx="12"/>
          </p:nvPr>
        </p:nvSpPr>
        <p:spPr>
          <a:xfrm>
            <a:off x="8737600" y="6324600"/>
            <a:ext cx="2844900" cy="457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82" name="Google Shape;82;p13"/>
          <p:cNvSpPr txBox="1">
            <a:spLocks noGrp="1"/>
          </p:cNvSpPr>
          <p:nvPr>
            <p:ph type="body" idx="1"/>
          </p:nvPr>
        </p:nvSpPr>
        <p:spPr>
          <a:xfrm>
            <a:off x="609600" y="1600200"/>
            <a:ext cx="10972800" cy="45261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3" name="Google Shape;83;p13"/>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13"/>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13"/>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s://www.proceso.com.mx/330793/mexicano-inventa-brazalete-antirrobo-para-ninos-2"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hyperlink" Target="http://www.ninds.nih.gov/disorders/tbi/detail_tbi.htm" TargetMode="External"/><Relationship Id="rId4" Type="http://schemas.openxmlformats.org/officeDocument/2006/relationships/hyperlink" Target="http://www.iso-certificado.com/category/noticia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8" Type="http://schemas.openxmlformats.org/officeDocument/2006/relationships/hyperlink" Target="https://www.centrak.com/newbaby-infant-protection/" TargetMode="External"/><Relationship Id="rId3" Type="http://schemas.openxmlformats.org/officeDocument/2006/relationships/image" Target="../media/image1.png"/><Relationship Id="rId7" Type="http://schemas.openxmlformats.org/officeDocument/2006/relationships/hyperlink" Target="https://www.iol.co.za/news/hospital-installs-system-to-stop-baby-theft-1831978"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hyperlink" Target="https://bbvaopen4u.com/es/actualidad/api-rest-que-es-y-cuales-son-sus-ventajas-en-el-desarrollo-de-proyectos" TargetMode="External"/><Relationship Id="rId11" Type="http://schemas.openxmlformats.org/officeDocument/2006/relationships/hyperlink" Target="https://techlandia.com/caracteristicas-tecnologia-bluetooth-sobre_515340/jkk" TargetMode="External"/><Relationship Id="rId5" Type="http://schemas.openxmlformats.org/officeDocument/2006/relationships/hyperlink" Target="http://www.ingeniovirtual.com/conceptos-basicos-sobre-tecnologias-de-desarrollo-web/" TargetMode="External"/><Relationship Id="rId10" Type="http://schemas.openxmlformats.org/officeDocument/2006/relationships/hyperlink" Target="https://www.eltiempo.com/archivo/documento/MAM-308208" TargetMode="External"/><Relationship Id="rId4" Type="http://schemas.openxmlformats.org/officeDocument/2006/relationships/hyperlink" Target="http://www.falconmasters.com/web-design/que-es-front-end-y-que-es-back-end/" TargetMode="External"/><Relationship Id="rId9" Type="http://schemas.openxmlformats.org/officeDocument/2006/relationships/hyperlink" Target="https://www.proceso.com.mx/330793/mexicano-inventa-brazalete-antirrobo-para-ninos-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www.ninds.nih.gov/disorders/tbi/detail_tbi.htm" TargetMode="External"/><Relationship Id="rId4" Type="http://schemas.openxmlformats.org/officeDocument/2006/relationships/hyperlink" Target="https://www.psychologytoday.com/blog/how-do-life/201407/objetiv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www.centrak.com/newbaby-infant-protec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p:nvPr/>
        </p:nvSpPr>
        <p:spPr>
          <a:xfrm>
            <a:off x="0" y="321053"/>
            <a:ext cx="12192001" cy="1150938"/>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4400" b="0" i="0" u="none" strike="noStrike" cap="none" dirty="0">
                <a:solidFill>
                  <a:schemeClr val="tx1"/>
                </a:solidFill>
                <a:latin typeface="+mn-lt"/>
                <a:ea typeface="Quattrocento Sans"/>
                <a:cs typeface="Quattrocento Sans"/>
                <a:sym typeface="Quattrocento Sans"/>
              </a:rPr>
              <a:t>Proyecto de Grado II</a:t>
            </a:r>
            <a:endParaRPr sz="4400" dirty="0">
              <a:solidFill>
                <a:schemeClr val="tx1"/>
              </a:solidFill>
              <a:latin typeface="+mn-lt"/>
            </a:endParaRPr>
          </a:p>
        </p:txBody>
      </p:sp>
      <p:sp>
        <p:nvSpPr>
          <p:cNvPr id="162" name="Google Shape;162;p25"/>
          <p:cNvSpPr txBox="1"/>
          <p:nvPr/>
        </p:nvSpPr>
        <p:spPr>
          <a:xfrm>
            <a:off x="2016956" y="1975749"/>
            <a:ext cx="7534274" cy="1728192"/>
          </a:xfrm>
          <a:prstGeom prst="rect">
            <a:avLst/>
          </a:prstGeom>
          <a:noFill/>
          <a:ln>
            <a:noFill/>
          </a:ln>
        </p:spPr>
        <p:txBody>
          <a:bodyPr spcFirstLastPara="1" wrap="square" lIns="91425" tIns="45700" rIns="91425" bIns="45700" anchor="ctr" anchorCtr="0">
            <a:noAutofit/>
          </a:bodyPr>
          <a:lstStyle/>
          <a:p>
            <a:pPr algn="ctr"/>
            <a:r>
              <a:rPr lang="es-CO" sz="3600" dirty="0"/>
              <a:t>Sistema TI para el control de acceso de usuarios pediátricos en la Fundación Valle Del Lili</a:t>
            </a:r>
          </a:p>
        </p:txBody>
      </p:sp>
      <p:sp>
        <p:nvSpPr>
          <p:cNvPr id="163" name="Google Shape;163;p25"/>
          <p:cNvSpPr txBox="1"/>
          <p:nvPr/>
        </p:nvSpPr>
        <p:spPr>
          <a:xfrm>
            <a:off x="3467515" y="4030337"/>
            <a:ext cx="7586514" cy="1167283"/>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Clr>
                <a:schemeClr val="dk1"/>
              </a:buClr>
              <a:buSzPts val="2000"/>
              <a:buFont typeface="Arial"/>
              <a:buNone/>
            </a:pPr>
            <a:r>
              <a:rPr lang="es-CO" sz="2000" b="1" i="0" u="none" strike="noStrike" cap="none" dirty="0">
                <a:solidFill>
                  <a:schemeClr val="dk1"/>
                </a:solidFill>
                <a:latin typeface="+mn-lt"/>
                <a:ea typeface="Quattrocento Sans"/>
                <a:cs typeface="Quattrocento Sans"/>
                <a:sym typeface="Quattrocento Sans"/>
              </a:rPr>
              <a:t>Integrantes: </a:t>
            </a:r>
            <a:r>
              <a:rPr lang="es-CO" sz="2000" b="0" i="0" u="none" strike="noStrike" cap="none" dirty="0" smtClean="0">
                <a:solidFill>
                  <a:schemeClr val="dk1"/>
                </a:solidFill>
                <a:latin typeface="+mn-lt"/>
                <a:ea typeface="Quattrocento Sans"/>
                <a:cs typeface="Quattrocento Sans"/>
                <a:sym typeface="Quattrocento Sans"/>
              </a:rPr>
              <a:t>Estiven </a:t>
            </a:r>
            <a:r>
              <a:rPr lang="es-CO" sz="2000" dirty="0" smtClean="0">
                <a:solidFill>
                  <a:schemeClr val="dk1"/>
                </a:solidFill>
                <a:latin typeface="+mn-lt"/>
                <a:ea typeface="Quattrocento Sans"/>
                <a:cs typeface="Quattrocento Sans"/>
                <a:sym typeface="Quattrocento Sans"/>
              </a:rPr>
              <a:t>Landázuri Salazar</a:t>
            </a:r>
          </a:p>
          <a:p>
            <a:pPr marL="0" marR="0" lvl="0" indent="0" rtl="0">
              <a:lnSpc>
                <a:spcPct val="100000"/>
              </a:lnSpc>
              <a:spcBef>
                <a:spcPts val="0"/>
              </a:spcBef>
              <a:spcAft>
                <a:spcPts val="0"/>
              </a:spcAft>
              <a:buClr>
                <a:schemeClr val="dk1"/>
              </a:buClr>
              <a:buSzPts val="2000"/>
              <a:buFont typeface="Arial"/>
              <a:buNone/>
            </a:pPr>
            <a:r>
              <a:rPr lang="es-CO" sz="2000" b="1" i="0" u="none" strike="noStrike" cap="none" dirty="0" smtClean="0">
                <a:solidFill>
                  <a:schemeClr val="dk1"/>
                </a:solidFill>
                <a:latin typeface="+mn-lt"/>
                <a:ea typeface="Quattrocento Sans"/>
                <a:cs typeface="Quattrocento Sans"/>
                <a:sym typeface="Quattrocento Sans"/>
              </a:rPr>
              <a:t>Tutores</a:t>
            </a:r>
            <a:r>
              <a:rPr lang="es-CO" sz="2000" b="1" i="0" u="none" strike="noStrike" cap="none" dirty="0">
                <a:solidFill>
                  <a:schemeClr val="dk1"/>
                </a:solidFill>
                <a:latin typeface="+mn-lt"/>
                <a:ea typeface="Quattrocento Sans"/>
                <a:cs typeface="Quattrocento Sans"/>
                <a:sym typeface="Quattrocento Sans"/>
              </a:rPr>
              <a:t>: </a:t>
            </a:r>
            <a:r>
              <a:rPr lang="es-CO" sz="2000" i="0" u="none" strike="noStrike" cap="none" dirty="0" smtClean="0">
                <a:solidFill>
                  <a:schemeClr val="dk1"/>
                </a:solidFill>
                <a:latin typeface="+mn-lt"/>
                <a:ea typeface="Quattrocento Sans"/>
                <a:cs typeface="Quattrocento Sans"/>
                <a:sym typeface="Quattrocento Sans"/>
              </a:rPr>
              <a:t>Gonzalo </a:t>
            </a:r>
            <a:r>
              <a:rPr lang="es-CO" sz="2000" b="0" i="0" u="none" strike="noStrike" cap="none" dirty="0" err="1" smtClean="0">
                <a:solidFill>
                  <a:schemeClr val="dk1"/>
                </a:solidFill>
                <a:latin typeface="+mn-lt"/>
                <a:ea typeface="Quattrocento Sans"/>
                <a:cs typeface="Quattrocento Sans"/>
                <a:sym typeface="Quattrocento Sans"/>
              </a:rPr>
              <a:t>Lano</a:t>
            </a:r>
            <a:r>
              <a:rPr lang="es-CO" sz="2000" b="0" i="0" u="none" strike="noStrike" cap="none" dirty="0" smtClean="0">
                <a:solidFill>
                  <a:schemeClr val="dk1"/>
                </a:solidFill>
                <a:latin typeface="+mn-lt"/>
                <a:ea typeface="Quattrocento Sans"/>
                <a:cs typeface="Quattrocento Sans"/>
                <a:sym typeface="Quattrocento Sans"/>
              </a:rPr>
              <a:t> Ramírez </a:t>
            </a:r>
            <a:r>
              <a:rPr lang="es-CO" sz="2000" b="0" i="0" u="none" strike="noStrike" cap="none" dirty="0" err="1" smtClean="0">
                <a:solidFill>
                  <a:schemeClr val="dk1"/>
                </a:solidFill>
                <a:latin typeface="+mn-lt"/>
                <a:ea typeface="Quattrocento Sans"/>
                <a:cs typeface="Quattrocento Sans"/>
                <a:sym typeface="Quattrocento Sans"/>
              </a:rPr>
              <a:t>Ph.D</a:t>
            </a:r>
            <a:endParaRPr lang="es-CO" sz="2000" b="0" i="0" u="none" strike="noStrike" cap="none" dirty="0" smtClean="0">
              <a:solidFill>
                <a:schemeClr val="dk1"/>
              </a:solidFill>
              <a:latin typeface="+mn-lt"/>
              <a:ea typeface="Quattrocento Sans"/>
              <a:cs typeface="Quattrocento Sans"/>
              <a:sym typeface="Quattrocento Sans"/>
            </a:endParaRPr>
          </a:p>
          <a:p>
            <a:pPr marL="0" marR="0" lvl="0" indent="0" rtl="0">
              <a:lnSpc>
                <a:spcPct val="100000"/>
              </a:lnSpc>
              <a:spcBef>
                <a:spcPts val="0"/>
              </a:spcBef>
              <a:spcAft>
                <a:spcPts val="0"/>
              </a:spcAft>
              <a:buClr>
                <a:schemeClr val="dk1"/>
              </a:buClr>
              <a:buSzPts val="2000"/>
              <a:buFont typeface="Arial"/>
              <a:buNone/>
            </a:pPr>
            <a:r>
              <a:rPr lang="es-CO" sz="2000" dirty="0">
                <a:solidFill>
                  <a:schemeClr val="dk1"/>
                </a:solidFill>
                <a:latin typeface="+mn-lt"/>
                <a:sym typeface="Quattrocento Sans"/>
              </a:rPr>
              <a:t> </a:t>
            </a:r>
            <a:r>
              <a:rPr lang="es-CO" sz="2000" dirty="0" smtClean="0">
                <a:solidFill>
                  <a:schemeClr val="dk1"/>
                </a:solidFill>
                <a:latin typeface="+mn-lt"/>
                <a:sym typeface="Quattrocento Sans"/>
              </a:rPr>
              <a:t>                              </a:t>
            </a:r>
            <a:r>
              <a:rPr lang="es-CO" sz="2000" dirty="0" err="1" smtClean="0">
                <a:solidFill>
                  <a:schemeClr val="dk1"/>
                </a:solidFill>
                <a:latin typeface="+mn-lt"/>
                <a:sym typeface="Quattrocento Sans"/>
              </a:rPr>
              <a:t>Sarira</a:t>
            </a:r>
            <a:r>
              <a:rPr lang="es-CO" sz="2000" dirty="0" smtClean="0">
                <a:solidFill>
                  <a:schemeClr val="dk1"/>
                </a:solidFill>
                <a:latin typeface="+mn-lt"/>
                <a:sym typeface="Quattrocento Sans"/>
              </a:rPr>
              <a:t> Rodríguez </a:t>
            </a:r>
            <a:endParaRPr sz="2000" dirty="0">
              <a:latin typeface="+mn-lt"/>
            </a:endParaRPr>
          </a:p>
        </p:txBody>
      </p:sp>
      <p:pic>
        <p:nvPicPr>
          <p:cNvPr id="164" name="Google Shape;164;p25" descr="http://www.icesi.edu.co/imgs/contenido/png/logo_icesi.png"/>
          <p:cNvPicPr preferRelativeResize="0"/>
          <p:nvPr/>
        </p:nvPicPr>
        <p:blipFill rotWithShape="1">
          <a:blip r:embed="rId3">
            <a:alphaModFix/>
          </a:blip>
          <a:srcRect/>
          <a:stretch/>
        </p:blipFill>
        <p:spPr>
          <a:xfrm>
            <a:off x="2330372" y="5639229"/>
            <a:ext cx="2461847" cy="770610"/>
          </a:xfrm>
          <a:prstGeom prst="rect">
            <a:avLst/>
          </a:prstGeom>
          <a:noFill/>
          <a:ln>
            <a:noFill/>
          </a:ln>
        </p:spPr>
      </p:pic>
      <p:pic>
        <p:nvPicPr>
          <p:cNvPr id="165" name="Google Shape;165;p25" descr="http://www.icesi.edu.co/launiversidad/images/bienestar/la_universidad/launiversidad_imagen_acreditacion.jpg"/>
          <p:cNvPicPr preferRelativeResize="0"/>
          <p:nvPr/>
        </p:nvPicPr>
        <p:blipFill rotWithShape="1">
          <a:blip r:embed="rId4">
            <a:alphaModFix/>
          </a:blip>
          <a:srcRect/>
          <a:stretch/>
        </p:blipFill>
        <p:spPr>
          <a:xfrm>
            <a:off x="5784093" y="5581622"/>
            <a:ext cx="2247900" cy="885825"/>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967321" y="2016299"/>
            <a:ext cx="6257357" cy="3905867"/>
          </a:xfrm>
          <a:prstGeom prst="rect">
            <a:avLst/>
          </a:prstGeom>
        </p:spPr>
      </p:pic>
      <p:sp>
        <p:nvSpPr>
          <p:cNvPr id="5" name="Rectángulo 4"/>
          <p:cNvSpPr/>
          <p:nvPr/>
        </p:nvSpPr>
        <p:spPr>
          <a:xfrm>
            <a:off x="3807094" y="1445752"/>
            <a:ext cx="4729180" cy="496996"/>
          </a:xfrm>
          <a:prstGeom prst="rect">
            <a:avLst/>
          </a:prstGeom>
        </p:spPr>
        <p:txBody>
          <a:bodyPr wrap="none">
            <a:spAutoFit/>
          </a:bodyPr>
          <a:lstStyle/>
          <a:p>
            <a:pPr>
              <a:lnSpc>
                <a:spcPct val="150000"/>
              </a:lnSpc>
              <a:spcBef>
                <a:spcPts val="1200"/>
              </a:spcBef>
              <a:spcAft>
                <a:spcPts val="1200"/>
              </a:spcAft>
            </a:pPr>
            <a:r>
              <a:rPr lang="es-CO" sz="2000" b="1" dirty="0">
                <a:latin typeface="Arial" panose="020B0604020202020204" pitchFamily="34" charset="0"/>
                <a:cs typeface="Quattrocento Sans" panose="020B0604020202020204" charset="0"/>
              </a:rPr>
              <a:t>Brazalete Antirrobo para niños (BAN)</a:t>
            </a: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 name="Google Shape;307;p36"/>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a:solidFill>
                  <a:schemeClr val="dk1"/>
                </a:solidFill>
                <a:latin typeface="Calibri"/>
                <a:ea typeface="Calibri"/>
                <a:cs typeface="Calibri"/>
                <a:sym typeface="Calibri"/>
              </a:rPr>
              <a:t>Estado del Arte</a:t>
            </a:r>
            <a:endParaRPr sz="4400" dirty="0">
              <a:solidFill>
                <a:schemeClr val="dk1"/>
              </a:solidFill>
              <a:latin typeface="Quattrocento Sans"/>
              <a:ea typeface="Quattrocento Sans"/>
              <a:cs typeface="Quattrocento Sans"/>
              <a:sym typeface="Quattrocento Sans"/>
            </a:endParaRPr>
          </a:p>
        </p:txBody>
      </p:sp>
      <p:pic>
        <p:nvPicPr>
          <p:cNvPr id="10" name="Google Shape;306;p36"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11" name="Rectángulo 10"/>
          <p:cNvSpPr/>
          <p:nvPr/>
        </p:nvSpPr>
        <p:spPr>
          <a:xfrm>
            <a:off x="2852057" y="5995717"/>
            <a:ext cx="6096000" cy="400110"/>
          </a:xfrm>
          <a:prstGeom prst="rect">
            <a:avLst/>
          </a:prstGeom>
        </p:spPr>
        <p:txBody>
          <a:bodyPr>
            <a:spAutoFit/>
          </a:bodyPr>
          <a:lstStyle/>
          <a:p>
            <a:r>
              <a:rPr lang="es-CO" sz="1000" dirty="0" err="1">
                <a:latin typeface="Arial" panose="020B0604020202020204" pitchFamily="34" charset="0"/>
                <a:ea typeface="Quattrocento Sans" panose="020B0604020202020204" charset="0"/>
              </a:rPr>
              <a:t>RobertoPonce</a:t>
            </a:r>
            <a:r>
              <a:rPr lang="es-CO" sz="1000" dirty="0">
                <a:latin typeface="Arial" panose="020B0604020202020204" pitchFamily="34" charset="0"/>
                <a:ea typeface="Quattrocento Sans" panose="020B0604020202020204" charset="0"/>
              </a:rPr>
              <a:t>( 2013, Enero 16) Brazalete Antirrobo para Niños [online]. </a:t>
            </a:r>
            <a:r>
              <a:rPr lang="es-CO" sz="1000" dirty="0" err="1">
                <a:latin typeface="Arial" panose="020B0604020202020204" pitchFamily="34" charset="0"/>
                <a:ea typeface="Quattrocento Sans" panose="020B0604020202020204" charset="0"/>
              </a:rPr>
              <a:t>Available:</a:t>
            </a:r>
            <a:r>
              <a:rPr lang="es-CO" sz="1000" u="sng" dirty="0" err="1">
                <a:solidFill>
                  <a:srgbClr val="0000FF"/>
                </a:solidFill>
                <a:latin typeface="Arial" panose="020B0604020202020204" pitchFamily="34" charset="0"/>
                <a:ea typeface="Quattrocento Sans" panose="020B0604020202020204" charset="0"/>
                <a:cs typeface="Quattrocento Sans" panose="020B0604020202020204" charset="0"/>
                <a:hlinkClick r:id="rId4"/>
              </a:rPr>
              <a:t>https</a:t>
            </a:r>
            <a:r>
              <a:rPr lang="es-CO" sz="1000" u="sng" dirty="0">
                <a:solidFill>
                  <a:srgbClr val="0000FF"/>
                </a:solidFill>
                <a:latin typeface="Arial" panose="020B0604020202020204" pitchFamily="34" charset="0"/>
                <a:ea typeface="Quattrocento Sans" panose="020B0604020202020204" charset="0"/>
                <a:cs typeface="Quattrocento Sans" panose="020B0604020202020204" charset="0"/>
                <a:hlinkClick r:id="rId4"/>
              </a:rPr>
              <a:t>://www.proceso.com.mx/330793/mexicano-inventa-brazalete-antirrobo-para-ninos-2</a:t>
            </a:r>
            <a:endParaRPr lang="es-CO" sz="1000" dirty="0"/>
          </a:p>
        </p:txBody>
      </p:sp>
    </p:spTree>
    <p:extLst>
      <p:ext uri="{BB962C8B-B14F-4D97-AF65-F5344CB8AC3E}">
        <p14:creationId xmlns:p14="http://schemas.microsoft.com/office/powerpoint/2010/main" val="35470599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8" name="Google Shape;508;p51"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509" name="Google Shape;509;p51"/>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a:solidFill>
                  <a:schemeClr val="dk1"/>
                </a:solidFill>
                <a:latin typeface="Quattrocento Sans"/>
                <a:ea typeface="Quattrocento Sans"/>
                <a:cs typeface="Quattrocento Sans"/>
                <a:sym typeface="Quattrocento Sans"/>
              </a:rPr>
              <a:t>Metodología</a:t>
            </a:r>
            <a:endParaRPr sz="4400">
              <a:solidFill>
                <a:schemeClr val="dk1"/>
              </a:solidFill>
              <a:latin typeface="Quattrocento Sans"/>
              <a:ea typeface="Quattrocento Sans"/>
              <a:cs typeface="Quattrocento Sans"/>
              <a:sym typeface="Quattrocento Sans"/>
            </a:endParaRPr>
          </a:p>
        </p:txBody>
      </p:sp>
      <p:sp>
        <p:nvSpPr>
          <p:cNvPr id="510" name="Google Shape;510;p51"/>
          <p:cNvSpPr txBox="1">
            <a:spLocks noGrp="1"/>
          </p:cNvSpPr>
          <p:nvPr>
            <p:ph type="sldNum" idx="12"/>
          </p:nvPr>
        </p:nvSpPr>
        <p:spPr>
          <a:xfrm>
            <a:off x="11516803" y="6303600"/>
            <a:ext cx="42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
        <p:nvSpPr>
          <p:cNvPr id="4" name="CuadroTexto 3"/>
          <p:cNvSpPr txBox="1"/>
          <p:nvPr/>
        </p:nvSpPr>
        <p:spPr>
          <a:xfrm>
            <a:off x="3718958" y="1326672"/>
            <a:ext cx="4995552" cy="461665"/>
          </a:xfrm>
          <a:prstGeom prst="rect">
            <a:avLst/>
          </a:prstGeom>
          <a:noFill/>
        </p:spPr>
        <p:txBody>
          <a:bodyPr wrap="square" rtlCol="0">
            <a:spAutoFit/>
          </a:bodyPr>
          <a:lstStyle/>
          <a:p>
            <a:pPr algn="ctr"/>
            <a:r>
              <a:rPr lang="es-CO" sz="2400" b="1" dirty="0" smtClean="0"/>
              <a:t>Modelo de proceso Incremental</a:t>
            </a:r>
            <a:endParaRPr lang="es-CO" sz="2400" b="1" dirty="0"/>
          </a:p>
        </p:txBody>
      </p:sp>
      <p:pic>
        <p:nvPicPr>
          <p:cNvPr id="2" name="Imagen 1"/>
          <p:cNvPicPr>
            <a:picLocks noChangeAspect="1"/>
          </p:cNvPicPr>
          <p:nvPr/>
        </p:nvPicPr>
        <p:blipFill>
          <a:blip r:embed="rId4"/>
          <a:stretch>
            <a:fillRect/>
          </a:stretch>
        </p:blipFill>
        <p:spPr>
          <a:xfrm>
            <a:off x="1722336" y="1816286"/>
            <a:ext cx="8747327" cy="4487314"/>
          </a:xfrm>
          <a:prstGeom prst="rect">
            <a:avLst/>
          </a:prstGeom>
        </p:spPr>
      </p:pic>
      <p:sp>
        <p:nvSpPr>
          <p:cNvPr id="5" name="Rectángulo 4"/>
          <p:cNvSpPr/>
          <p:nvPr/>
        </p:nvSpPr>
        <p:spPr>
          <a:xfrm>
            <a:off x="7845605" y="6023772"/>
            <a:ext cx="3671198" cy="307777"/>
          </a:xfrm>
          <a:prstGeom prst="rect">
            <a:avLst/>
          </a:prstGeom>
        </p:spPr>
        <p:txBody>
          <a:bodyPr wrap="none">
            <a:spAutoFit/>
          </a:bodyPr>
          <a:lstStyle/>
          <a:p>
            <a:pPr algn="just">
              <a:spcAft>
                <a:spcPts val="1000"/>
              </a:spcAft>
            </a:pPr>
            <a:r>
              <a:rPr lang="es-CO" i="1" dirty="0">
                <a:solidFill>
                  <a:srgbClr val="1F497D"/>
                </a:solidFill>
                <a:latin typeface="Quattrocento Sans" panose="020B0604020202020204" charset="0"/>
                <a:ea typeface="Quattrocento Sans" panose="020B0604020202020204" charset="0"/>
                <a:cs typeface="Quattrocento Sans" panose="020B0604020202020204" charset="0"/>
              </a:rPr>
              <a:t>Ilustración 3 Modelo de proceso incremental</a:t>
            </a:r>
          </a:p>
        </p:txBody>
      </p:sp>
      <p:sp>
        <p:nvSpPr>
          <p:cNvPr id="12"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4"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Rectángulo 5"/>
          <p:cNvSpPr/>
          <p:nvPr/>
        </p:nvSpPr>
        <p:spPr>
          <a:xfrm>
            <a:off x="682710" y="6360923"/>
            <a:ext cx="4642618" cy="246221"/>
          </a:xfrm>
          <a:prstGeom prst="rect">
            <a:avLst/>
          </a:prstGeom>
        </p:spPr>
        <p:txBody>
          <a:bodyPr wrap="none">
            <a:spAutoFit/>
          </a:bodyPr>
          <a:lstStyle/>
          <a:p>
            <a:r>
              <a:rPr lang="es-CO" sz="1000" dirty="0">
                <a:latin typeface="Arial" panose="020B0604020202020204" pitchFamily="34" charset="0"/>
                <a:ea typeface="Quattrocento Sans" panose="020B0604020202020204" charset="0"/>
              </a:rPr>
              <a:t>[10]	R. S. </a:t>
            </a:r>
            <a:r>
              <a:rPr lang="es-CO" sz="1000" dirty="0" err="1">
                <a:latin typeface="Arial" panose="020B0604020202020204" pitchFamily="34" charset="0"/>
                <a:ea typeface="Quattrocento Sans" panose="020B0604020202020204" charset="0"/>
              </a:rPr>
              <a:t>Pressman</a:t>
            </a:r>
            <a:r>
              <a:rPr lang="es-CO" sz="1000" dirty="0">
                <a:latin typeface="Arial" panose="020B0604020202020204" pitchFamily="34" charset="0"/>
                <a:ea typeface="Quattrocento Sans" panose="020B0604020202020204" charset="0"/>
              </a:rPr>
              <a:t>, </a:t>
            </a:r>
            <a:r>
              <a:rPr lang="es-CO" sz="1000" i="1" dirty="0">
                <a:latin typeface="Arial" panose="020B0604020202020204" pitchFamily="34" charset="0"/>
                <a:ea typeface="Quattrocento Sans" panose="020B0604020202020204" charset="0"/>
              </a:rPr>
              <a:t>Ingeniería del software. Un enfoque práctico</a:t>
            </a:r>
            <a:r>
              <a:rPr lang="es-CO" sz="1000" dirty="0">
                <a:latin typeface="Arial" panose="020B0604020202020204" pitchFamily="34" charset="0"/>
                <a:ea typeface="Quattrocento Sans" panose="020B0604020202020204" charset="0"/>
              </a:rPr>
              <a:t>. </a:t>
            </a:r>
            <a:endParaRPr lang="es-CO" sz="10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7" name="Google Shape;317;p37"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318" name="Google Shape;318;p37"/>
          <p:cNvSpPr txBox="1"/>
          <p:nvPr/>
        </p:nvSpPr>
        <p:spPr>
          <a:xfrm>
            <a:off x="0" y="188640"/>
            <a:ext cx="111252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a:solidFill>
                  <a:schemeClr val="dk1"/>
                </a:solidFill>
                <a:latin typeface="Calibri"/>
                <a:ea typeface="Calibri"/>
                <a:cs typeface="Calibri"/>
                <a:sym typeface="Calibri"/>
              </a:rPr>
              <a:t>Desarrollo</a:t>
            </a:r>
            <a:endParaRPr sz="4400" dirty="0">
              <a:solidFill>
                <a:schemeClr val="dk1"/>
              </a:solidFill>
              <a:latin typeface="Quattrocento Sans"/>
              <a:ea typeface="Quattrocento Sans"/>
              <a:cs typeface="Quattrocento Sans"/>
              <a:sym typeface="Quattrocento Sans"/>
            </a:endParaRPr>
          </a:p>
        </p:txBody>
      </p:sp>
      <p:sp>
        <p:nvSpPr>
          <p:cNvPr id="319" name="Google Shape;319;p37"/>
          <p:cNvSpPr txBox="1">
            <a:spLocks noGrp="1"/>
          </p:cNvSpPr>
          <p:nvPr>
            <p:ph type="sldNum" idx="12"/>
          </p:nvPr>
        </p:nvSpPr>
        <p:spPr>
          <a:xfrm>
            <a:off x="11425430" y="6303600"/>
            <a:ext cx="5145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pic>
        <p:nvPicPr>
          <p:cNvPr id="20" name="Imagen 19"/>
          <p:cNvPicPr>
            <a:picLocks noChangeAspect="1"/>
          </p:cNvPicPr>
          <p:nvPr/>
        </p:nvPicPr>
        <p:blipFill>
          <a:blip r:embed="rId4"/>
          <a:stretch>
            <a:fillRect/>
          </a:stretch>
        </p:blipFill>
        <p:spPr>
          <a:xfrm>
            <a:off x="7540352" y="1701413"/>
            <a:ext cx="1224136" cy="1436453"/>
          </a:xfrm>
          <a:prstGeom prst="rect">
            <a:avLst/>
          </a:prstGeom>
        </p:spPr>
      </p:pic>
      <p:pic>
        <p:nvPicPr>
          <p:cNvPr id="21" name="Imagen 20"/>
          <p:cNvPicPr>
            <a:picLocks noChangeAspect="1"/>
          </p:cNvPicPr>
          <p:nvPr/>
        </p:nvPicPr>
        <p:blipFill>
          <a:blip r:embed="rId5"/>
          <a:stretch>
            <a:fillRect/>
          </a:stretch>
        </p:blipFill>
        <p:spPr>
          <a:xfrm>
            <a:off x="3307584" y="1701413"/>
            <a:ext cx="2504576" cy="1548413"/>
          </a:xfrm>
          <a:prstGeom prst="rect">
            <a:avLst/>
          </a:prstGeom>
        </p:spPr>
      </p:pic>
      <p:pic>
        <p:nvPicPr>
          <p:cNvPr id="22" name="Imagen 21"/>
          <p:cNvPicPr>
            <a:picLocks noChangeAspect="1"/>
          </p:cNvPicPr>
          <p:nvPr/>
        </p:nvPicPr>
        <p:blipFill>
          <a:blip r:embed="rId6"/>
          <a:stretch>
            <a:fillRect/>
          </a:stretch>
        </p:blipFill>
        <p:spPr>
          <a:xfrm>
            <a:off x="3938599" y="4329946"/>
            <a:ext cx="3747121" cy="1805841"/>
          </a:xfrm>
          <a:prstGeom prst="rect">
            <a:avLst/>
          </a:prstGeom>
        </p:spPr>
      </p:pic>
      <p:sp>
        <p:nvSpPr>
          <p:cNvPr id="24" name="Flecha derecha 23"/>
          <p:cNvSpPr/>
          <p:nvPr/>
        </p:nvSpPr>
        <p:spPr>
          <a:xfrm rot="16200000">
            <a:off x="4702987" y="3653495"/>
            <a:ext cx="1048338" cy="414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lecha derecha 24"/>
          <p:cNvSpPr/>
          <p:nvPr/>
        </p:nvSpPr>
        <p:spPr>
          <a:xfrm rot="5400000">
            <a:off x="3828620" y="3653495"/>
            <a:ext cx="1048338" cy="414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Flecha derecha 25"/>
          <p:cNvSpPr/>
          <p:nvPr/>
        </p:nvSpPr>
        <p:spPr>
          <a:xfrm rot="18848334">
            <a:off x="5940872" y="3579246"/>
            <a:ext cx="1538350" cy="414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p:cNvSpPr txBox="1"/>
          <p:nvPr/>
        </p:nvSpPr>
        <p:spPr>
          <a:xfrm>
            <a:off x="3048261" y="1227490"/>
            <a:ext cx="2763898" cy="523220"/>
          </a:xfrm>
          <a:prstGeom prst="rect">
            <a:avLst/>
          </a:prstGeom>
          <a:noFill/>
        </p:spPr>
        <p:txBody>
          <a:bodyPr wrap="none" rtlCol="0">
            <a:spAutoFit/>
          </a:bodyPr>
          <a:lstStyle/>
          <a:p>
            <a:r>
              <a:rPr lang="es-CO" sz="2800" dirty="0" smtClean="0"/>
              <a:t>Aplicación Móvil</a:t>
            </a:r>
            <a:endParaRPr lang="es-CO" sz="2800" dirty="0"/>
          </a:p>
        </p:txBody>
      </p:sp>
      <p:sp>
        <p:nvSpPr>
          <p:cNvPr id="28" name="CuadroTexto 27"/>
          <p:cNvSpPr txBox="1"/>
          <p:nvPr/>
        </p:nvSpPr>
        <p:spPr>
          <a:xfrm>
            <a:off x="8860221" y="1905501"/>
            <a:ext cx="2744057" cy="1384995"/>
          </a:xfrm>
          <a:prstGeom prst="rect">
            <a:avLst/>
          </a:prstGeom>
          <a:noFill/>
        </p:spPr>
        <p:txBody>
          <a:bodyPr wrap="square" rtlCol="0">
            <a:spAutoFit/>
          </a:bodyPr>
          <a:lstStyle/>
          <a:p>
            <a:r>
              <a:rPr lang="es-CO" sz="2800" dirty="0" smtClean="0"/>
              <a:t>Manilla con conexión Bluetooth</a:t>
            </a:r>
            <a:endParaRPr lang="es-CO" sz="2800" dirty="0"/>
          </a:p>
        </p:txBody>
      </p:sp>
      <p:sp>
        <p:nvSpPr>
          <p:cNvPr id="29" name="CuadroTexto 28"/>
          <p:cNvSpPr txBox="1"/>
          <p:nvPr/>
        </p:nvSpPr>
        <p:spPr>
          <a:xfrm>
            <a:off x="7869513" y="4755812"/>
            <a:ext cx="2744057" cy="954107"/>
          </a:xfrm>
          <a:prstGeom prst="rect">
            <a:avLst/>
          </a:prstGeom>
          <a:noFill/>
        </p:spPr>
        <p:txBody>
          <a:bodyPr wrap="square" rtlCol="0">
            <a:spAutoFit/>
          </a:bodyPr>
          <a:lstStyle/>
          <a:p>
            <a:r>
              <a:rPr lang="es-CO" sz="2800" dirty="0" smtClean="0"/>
              <a:t>Sistema web Administración</a:t>
            </a:r>
            <a:endParaRPr lang="es-CO" sz="2800" dirty="0"/>
          </a:p>
        </p:txBody>
      </p:sp>
      <p:sp>
        <p:nvSpPr>
          <p:cNvPr id="30" name="Flecha derecha 29"/>
          <p:cNvSpPr/>
          <p:nvPr/>
        </p:nvSpPr>
        <p:spPr>
          <a:xfrm rot="10800000">
            <a:off x="5845950" y="2307262"/>
            <a:ext cx="1728193" cy="414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Google Shape;170;p26"/>
          <p:cNvSpPr/>
          <p:nvPr/>
        </p:nvSpPr>
        <p:spPr>
          <a:xfrm>
            <a:off x="7637156" y="830572"/>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71;p26"/>
          <p:cNvSpPr/>
          <p:nvPr/>
        </p:nvSpPr>
        <p:spPr>
          <a:xfrm>
            <a:off x="128866" y="830572"/>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23" name="Google Shape;172;p26"/>
          <p:cNvSpPr/>
          <p:nvPr/>
        </p:nvSpPr>
        <p:spPr>
          <a:xfrm>
            <a:off x="4878888" y="805247"/>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413165" y="1643390"/>
            <a:ext cx="9836726" cy="1569660"/>
          </a:xfrm>
          <a:prstGeom prst="rect">
            <a:avLst/>
          </a:prstGeom>
        </p:spPr>
        <p:txBody>
          <a:bodyPr wrap="square">
            <a:spAutoFit/>
          </a:bodyPr>
          <a:lstStyle/>
          <a:p>
            <a:r>
              <a:rPr lang="es-CO" sz="3200" dirty="0">
                <a:latin typeface="Arial" panose="020B0604020202020204" pitchFamily="34" charset="0"/>
                <a:ea typeface="Quattrocento Sans" panose="020B0604020202020204" charset="0"/>
              </a:rPr>
              <a:t>Identificar y caracterizar las actividades relacionadas con los procesos de control de acceso a los usuarios acompañados con un menor de edad</a:t>
            </a:r>
            <a:endParaRPr lang="es-CO" sz="3200" dirty="0"/>
          </a:p>
        </p:txBody>
      </p:sp>
      <p:pic>
        <p:nvPicPr>
          <p:cNvPr id="5" name="Google Shape;317;p37"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6" name="Google Shape;318;p37"/>
          <p:cNvSpPr txBox="1"/>
          <p:nvPr/>
        </p:nvSpPr>
        <p:spPr>
          <a:xfrm>
            <a:off x="0" y="188640"/>
            <a:ext cx="111252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Objetivo 1</a:t>
            </a:r>
            <a:endParaRPr sz="4400" dirty="0">
              <a:solidFill>
                <a:schemeClr val="dk1"/>
              </a:solidFill>
              <a:latin typeface="Quattrocento Sans"/>
              <a:ea typeface="Quattrocento Sans"/>
              <a:cs typeface="Quattrocento Sans"/>
              <a:sym typeface="Quattrocento Sans"/>
            </a:endParaRPr>
          </a:p>
        </p:txBody>
      </p:sp>
      <p:sp>
        <p:nvSpPr>
          <p:cNvPr id="7" name="Google Shape;170;p26"/>
          <p:cNvSpPr/>
          <p:nvPr/>
        </p:nvSpPr>
        <p:spPr>
          <a:xfrm>
            <a:off x="7637156" y="830572"/>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171;p26"/>
          <p:cNvSpPr/>
          <p:nvPr/>
        </p:nvSpPr>
        <p:spPr>
          <a:xfrm>
            <a:off x="128866" y="830572"/>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9" name="Google Shape;172;p26"/>
          <p:cNvSpPr/>
          <p:nvPr/>
        </p:nvSpPr>
        <p:spPr>
          <a:xfrm>
            <a:off x="4878888" y="805247"/>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 name="Imagen 9"/>
          <p:cNvPicPr>
            <a:picLocks noChangeAspect="1"/>
          </p:cNvPicPr>
          <p:nvPr/>
        </p:nvPicPr>
        <p:blipFill>
          <a:blip r:embed="rId3"/>
          <a:stretch>
            <a:fillRect/>
          </a:stretch>
        </p:blipFill>
        <p:spPr>
          <a:xfrm>
            <a:off x="3614432" y="3348528"/>
            <a:ext cx="4393496" cy="2371092"/>
          </a:xfrm>
          <a:prstGeom prst="rect">
            <a:avLst/>
          </a:prstGeom>
        </p:spPr>
      </p:pic>
      <p:sp>
        <p:nvSpPr>
          <p:cNvPr id="11" name="Rectángulo 10"/>
          <p:cNvSpPr/>
          <p:nvPr/>
        </p:nvSpPr>
        <p:spPr>
          <a:xfrm>
            <a:off x="2514600" y="5855098"/>
            <a:ext cx="6096000" cy="261610"/>
          </a:xfrm>
          <a:prstGeom prst="rect">
            <a:avLst/>
          </a:prstGeom>
        </p:spPr>
        <p:txBody>
          <a:bodyPr>
            <a:spAutoFit/>
          </a:bodyPr>
          <a:lstStyle/>
          <a:p>
            <a:r>
              <a:rPr lang="es-CO" sz="1100" dirty="0"/>
              <a:t>https://blog.mailrelay.com/wp-content/uploads/2017/11/mercado-objetivo.png</a:t>
            </a:r>
          </a:p>
        </p:txBody>
      </p:sp>
    </p:spTree>
    <p:extLst>
      <p:ext uri="{BB962C8B-B14F-4D97-AF65-F5344CB8AC3E}">
        <p14:creationId xmlns:p14="http://schemas.microsoft.com/office/powerpoint/2010/main" val="5174559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6"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306;p36"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8" name="Google Shape;318;p37"/>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Caracterización de Proceso</a:t>
            </a:r>
            <a:endParaRPr sz="4400" dirty="0">
              <a:solidFill>
                <a:schemeClr val="dk1"/>
              </a:solidFill>
              <a:latin typeface="Quattrocento Sans"/>
              <a:ea typeface="Quattrocento Sans"/>
              <a:cs typeface="Quattrocento Sans"/>
              <a:sym typeface="Quattrocento Sans"/>
            </a:endParaRPr>
          </a:p>
        </p:txBody>
      </p:sp>
      <p:pic>
        <p:nvPicPr>
          <p:cNvPr id="2" name="Imagen 1"/>
          <p:cNvPicPr>
            <a:picLocks noChangeAspect="1"/>
          </p:cNvPicPr>
          <p:nvPr/>
        </p:nvPicPr>
        <p:blipFill>
          <a:blip r:embed="rId3"/>
          <a:stretch>
            <a:fillRect/>
          </a:stretch>
        </p:blipFill>
        <p:spPr>
          <a:xfrm>
            <a:off x="455035" y="1608426"/>
            <a:ext cx="6153583" cy="4570701"/>
          </a:xfrm>
          <a:prstGeom prst="rect">
            <a:avLst/>
          </a:prstGeom>
        </p:spPr>
      </p:pic>
      <p:sp>
        <p:nvSpPr>
          <p:cNvPr id="3" name="CuadroTexto 2"/>
          <p:cNvSpPr txBox="1"/>
          <p:nvPr/>
        </p:nvSpPr>
        <p:spPr>
          <a:xfrm>
            <a:off x="7108980" y="2743617"/>
            <a:ext cx="4528838" cy="1569660"/>
          </a:xfrm>
          <a:prstGeom prst="rect">
            <a:avLst/>
          </a:prstGeom>
          <a:noFill/>
        </p:spPr>
        <p:txBody>
          <a:bodyPr wrap="square" rtlCol="0">
            <a:spAutoFit/>
          </a:bodyPr>
          <a:lstStyle/>
          <a:p>
            <a:r>
              <a:rPr lang="es-ES" sz="2400" dirty="0"/>
              <a:t>Tiempo de </a:t>
            </a:r>
            <a:r>
              <a:rPr lang="es-ES" sz="2400" dirty="0" smtClean="0"/>
              <a:t>alerta temprana</a:t>
            </a:r>
            <a:r>
              <a:rPr lang="es-CO" sz="2400" dirty="0" smtClean="0"/>
              <a:t> en caso de robo de un menor de edad</a:t>
            </a:r>
            <a:endParaRPr lang="es-CO" sz="2400" dirty="0"/>
          </a:p>
          <a:p>
            <a:endParaRPr lang="es-CO" sz="2400" dirty="0"/>
          </a:p>
        </p:txBody>
      </p:sp>
      <p:sp>
        <p:nvSpPr>
          <p:cNvPr id="9" name="CuadroTexto 8"/>
          <p:cNvSpPr txBox="1"/>
          <p:nvPr/>
        </p:nvSpPr>
        <p:spPr>
          <a:xfrm>
            <a:off x="8072492" y="2158842"/>
            <a:ext cx="2141933" cy="584775"/>
          </a:xfrm>
          <a:prstGeom prst="rect">
            <a:avLst/>
          </a:prstGeom>
          <a:noFill/>
        </p:spPr>
        <p:txBody>
          <a:bodyPr wrap="none" rtlCol="0">
            <a:spAutoFit/>
          </a:bodyPr>
          <a:lstStyle/>
          <a:p>
            <a:r>
              <a:rPr lang="es-CO" sz="3200" b="1" dirty="0" smtClean="0"/>
              <a:t>Indicador </a:t>
            </a:r>
            <a:endParaRPr lang="es-CO" sz="3200" b="1" dirty="0"/>
          </a:p>
        </p:txBody>
      </p:sp>
    </p:spTree>
    <p:extLst>
      <p:ext uri="{BB962C8B-B14F-4D97-AF65-F5344CB8AC3E}">
        <p14:creationId xmlns:p14="http://schemas.microsoft.com/office/powerpoint/2010/main" val="22672326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181735" y="1643894"/>
            <a:ext cx="4914265" cy="4097915"/>
          </a:xfrm>
          <a:prstGeom prst="rect">
            <a:avLst/>
          </a:prstGeom>
        </p:spPr>
      </p:pic>
      <p:sp>
        <p:nvSpPr>
          <p:cNvPr id="5"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7"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 name="Google Shape;306;p36"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9" name="Google Shape;318;p37"/>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Fase de Análisis</a:t>
            </a:r>
            <a:endParaRPr sz="4400" dirty="0">
              <a:solidFill>
                <a:schemeClr val="dk1"/>
              </a:solidFill>
              <a:latin typeface="Quattrocento Sans"/>
              <a:ea typeface="Quattrocento Sans"/>
              <a:cs typeface="Quattrocento Sans"/>
              <a:sym typeface="Quattrocento Sans"/>
            </a:endParaRPr>
          </a:p>
        </p:txBody>
      </p:sp>
      <p:pic>
        <p:nvPicPr>
          <p:cNvPr id="10" name="Imagen 9"/>
          <p:cNvPicPr>
            <a:picLocks noChangeAspect="1"/>
          </p:cNvPicPr>
          <p:nvPr/>
        </p:nvPicPr>
        <p:blipFill>
          <a:blip r:embed="rId4"/>
          <a:stretch>
            <a:fillRect/>
          </a:stretch>
        </p:blipFill>
        <p:spPr>
          <a:xfrm>
            <a:off x="6321642" y="1643894"/>
            <a:ext cx="4821741" cy="4193164"/>
          </a:xfrm>
          <a:prstGeom prst="rect">
            <a:avLst/>
          </a:prstGeom>
        </p:spPr>
      </p:pic>
    </p:spTree>
    <p:extLst>
      <p:ext uri="{BB962C8B-B14F-4D97-AF65-F5344CB8AC3E}">
        <p14:creationId xmlns:p14="http://schemas.microsoft.com/office/powerpoint/2010/main" val="2080545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80509" y="1592592"/>
            <a:ext cx="10692652" cy="4351008"/>
          </a:xfrm>
          <a:prstGeom prst="rect">
            <a:avLst/>
          </a:prstGeom>
        </p:spPr>
      </p:pic>
      <p:pic>
        <p:nvPicPr>
          <p:cNvPr id="5" name="Google Shape;339;p38"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6" name="Google Shape;340;p38"/>
          <p:cNvSpPr txBox="1"/>
          <p:nvPr/>
        </p:nvSpPr>
        <p:spPr>
          <a:xfrm>
            <a:off x="0" y="7106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Calibri"/>
                <a:ea typeface="Calibri"/>
                <a:cs typeface="Calibri"/>
                <a:sym typeface="Calibri"/>
              </a:rPr>
              <a:t>Fase de  </a:t>
            </a:r>
            <a:r>
              <a:rPr lang="es-CO" sz="4400" dirty="0">
                <a:solidFill>
                  <a:schemeClr val="dk1"/>
                </a:solidFill>
                <a:latin typeface="Calibri"/>
                <a:ea typeface="Calibri"/>
                <a:cs typeface="Calibri"/>
                <a:sym typeface="Calibri"/>
              </a:rPr>
              <a:t>Análisis</a:t>
            </a:r>
            <a:endParaRPr sz="4400" dirty="0">
              <a:solidFill>
                <a:schemeClr val="dk1"/>
              </a:solidFill>
              <a:latin typeface="Quattrocento Sans"/>
              <a:ea typeface="Quattrocento Sans"/>
              <a:cs typeface="Quattrocento Sans"/>
              <a:sym typeface="Quattrocento Sans"/>
            </a:endParaRPr>
          </a:p>
        </p:txBody>
      </p:sp>
      <p:sp>
        <p:nvSpPr>
          <p:cNvPr id="7"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9"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1564242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808017" y="1578992"/>
            <a:ext cx="8298873" cy="1966500"/>
          </a:xfrm>
          <a:prstGeom prst="rect">
            <a:avLst/>
          </a:prstGeom>
        </p:spPr>
        <p:txBody>
          <a:bodyPr wrap="square">
            <a:spAutoFit/>
          </a:bodyPr>
          <a:lstStyle/>
          <a:p>
            <a:pPr marL="342900" lvl="0" indent="-342900" algn="just">
              <a:lnSpc>
                <a:spcPct val="150000"/>
              </a:lnSpc>
              <a:spcBef>
                <a:spcPts val="600"/>
              </a:spcBef>
              <a:spcAft>
                <a:spcPts val="600"/>
              </a:spcAft>
              <a:buFont typeface="Symbol" panose="05050102010706020507" pitchFamily="18" charset="2"/>
              <a:buChar char=""/>
            </a:pPr>
            <a:r>
              <a:rPr lang="es-CO" sz="2800" dirty="0">
                <a:latin typeface="Arial" panose="020B0604020202020204" pitchFamily="34" charset="0"/>
                <a:ea typeface="Quattrocento Sans" panose="020B0604020202020204" charset="0"/>
                <a:cs typeface="Quattrocento Sans" panose="020B0604020202020204" charset="0"/>
              </a:rPr>
              <a:t>Modelar el proceso de acceso de los usuarios, para llevar a cabo un control de acceso más seguro.</a:t>
            </a:r>
            <a:endParaRPr lang="es-CO" sz="2800" dirty="0">
              <a:latin typeface="Quattrocento Sans" panose="020B0604020202020204" charset="0"/>
              <a:ea typeface="Quattrocento Sans" panose="020B0604020202020204" charset="0"/>
              <a:cs typeface="Quattrocento Sans" panose="020B0604020202020204" charset="0"/>
            </a:endParaRPr>
          </a:p>
        </p:txBody>
      </p:sp>
      <p:pic>
        <p:nvPicPr>
          <p:cNvPr id="5" name="Google Shape;339;p38"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6" name="Google Shape;340;p38"/>
          <p:cNvSpPr txBox="1"/>
          <p:nvPr/>
        </p:nvSpPr>
        <p:spPr>
          <a:xfrm>
            <a:off x="0" y="7106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Objetivo 2</a:t>
            </a:r>
            <a:endParaRPr sz="4400" dirty="0">
              <a:solidFill>
                <a:schemeClr val="dk1"/>
              </a:solidFill>
              <a:latin typeface="Quattrocento Sans"/>
              <a:ea typeface="Quattrocento Sans"/>
              <a:cs typeface="Quattrocento Sans"/>
              <a:sym typeface="Quattrocento Sans"/>
            </a:endParaRPr>
          </a:p>
        </p:txBody>
      </p:sp>
      <p:sp>
        <p:nvSpPr>
          <p:cNvPr id="7"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9"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 name="Imagen 9"/>
          <p:cNvPicPr>
            <a:picLocks noChangeAspect="1"/>
          </p:cNvPicPr>
          <p:nvPr/>
        </p:nvPicPr>
        <p:blipFill>
          <a:blip r:embed="rId3"/>
          <a:stretch>
            <a:fillRect/>
          </a:stretch>
        </p:blipFill>
        <p:spPr>
          <a:xfrm>
            <a:off x="3796145" y="3545492"/>
            <a:ext cx="3920836" cy="2450522"/>
          </a:xfrm>
          <a:prstGeom prst="rect">
            <a:avLst/>
          </a:prstGeom>
        </p:spPr>
      </p:pic>
    </p:spTree>
    <p:extLst>
      <p:ext uri="{BB962C8B-B14F-4D97-AF65-F5344CB8AC3E}">
        <p14:creationId xmlns:p14="http://schemas.microsoft.com/office/powerpoint/2010/main" val="4344891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8"/>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7" name="Google Shape;337;p38"/>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8" name="Google Shape;338;p38"/>
          <p:cNvSpPr/>
          <p:nvPr/>
        </p:nvSpPr>
        <p:spPr>
          <a:xfrm>
            <a:off x="4738255" y="913956"/>
            <a:ext cx="2715600" cy="249300"/>
          </a:xfrm>
          <a:prstGeom prst="rect">
            <a:avLst/>
          </a:prstGeom>
          <a:solidFill>
            <a:srgbClr val="07C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39" name="Google Shape;339;p38"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340" name="Google Shape;340;p38"/>
          <p:cNvSpPr txBox="1"/>
          <p:nvPr/>
        </p:nvSpPr>
        <p:spPr>
          <a:xfrm>
            <a:off x="0" y="7106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Calibri"/>
                <a:ea typeface="Calibri"/>
                <a:cs typeface="Calibri"/>
                <a:sym typeface="Calibri"/>
              </a:rPr>
              <a:t>Fase de  </a:t>
            </a:r>
            <a:r>
              <a:rPr lang="es-CO" sz="4400" dirty="0">
                <a:solidFill>
                  <a:schemeClr val="dk1"/>
                </a:solidFill>
                <a:latin typeface="Calibri"/>
                <a:ea typeface="Calibri"/>
                <a:cs typeface="Calibri"/>
                <a:sym typeface="Calibri"/>
              </a:rPr>
              <a:t>Análisis</a:t>
            </a:r>
            <a:endParaRPr sz="4400" dirty="0">
              <a:solidFill>
                <a:schemeClr val="dk1"/>
              </a:solidFill>
              <a:latin typeface="Quattrocento Sans"/>
              <a:ea typeface="Quattrocento Sans"/>
              <a:cs typeface="Quattrocento Sans"/>
              <a:sym typeface="Quattrocento Sans"/>
            </a:endParaRPr>
          </a:p>
        </p:txBody>
      </p:sp>
      <p:sp>
        <p:nvSpPr>
          <p:cNvPr id="341" name="Google Shape;341;p38"/>
          <p:cNvSpPr txBox="1">
            <a:spLocks noGrp="1"/>
          </p:cNvSpPr>
          <p:nvPr>
            <p:ph type="sldNum" idx="12"/>
          </p:nvPr>
        </p:nvSpPr>
        <p:spPr>
          <a:xfrm>
            <a:off x="11521453" y="6303600"/>
            <a:ext cx="4185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
        <p:nvSpPr>
          <p:cNvPr id="11"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3"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 name="Imagen 4"/>
          <p:cNvPicPr>
            <a:picLocks noChangeAspect="1"/>
          </p:cNvPicPr>
          <p:nvPr/>
        </p:nvPicPr>
        <p:blipFill>
          <a:blip r:embed="rId4"/>
          <a:stretch>
            <a:fillRect/>
          </a:stretch>
        </p:blipFill>
        <p:spPr>
          <a:xfrm>
            <a:off x="958467" y="1444247"/>
            <a:ext cx="9386372" cy="4859353"/>
          </a:xfrm>
          <a:prstGeom prst="rect">
            <a:avLst/>
          </a:prstGeom>
        </p:spPr>
      </p:pic>
      <p:sp>
        <p:nvSpPr>
          <p:cNvPr id="6" name="Rectángulo 5"/>
          <p:cNvSpPr/>
          <p:nvPr/>
        </p:nvSpPr>
        <p:spPr>
          <a:xfrm>
            <a:off x="384180" y="6307510"/>
            <a:ext cx="5711820" cy="276999"/>
          </a:xfrm>
          <a:prstGeom prst="rect">
            <a:avLst/>
          </a:prstGeom>
        </p:spPr>
        <p:txBody>
          <a:bodyPr wrap="none">
            <a:spAutoFit/>
          </a:bodyPr>
          <a:lstStyle/>
          <a:p>
            <a:pPr algn="just">
              <a:spcAft>
                <a:spcPts val="1000"/>
              </a:spcAft>
            </a:pPr>
            <a:r>
              <a:rPr lang="es-CO" sz="1200" i="1" dirty="0">
                <a:solidFill>
                  <a:srgbClr val="1F497D"/>
                </a:solidFill>
                <a:latin typeface="Quattrocento Sans" panose="020B0604020202020204" charset="0"/>
                <a:ea typeface="Quattrocento Sans" panose="020B0604020202020204" charset="0"/>
                <a:cs typeface="Quattrocento Sans" panose="020B0604020202020204" charset="0"/>
              </a:rPr>
              <a:t>Ilustración 4 Proceso ingreso usuario con menor de </a:t>
            </a:r>
            <a:r>
              <a:rPr lang="es-CO" sz="1200" i="1" dirty="0" smtClean="0">
                <a:solidFill>
                  <a:srgbClr val="1F497D"/>
                </a:solidFill>
                <a:latin typeface="Quattrocento Sans" panose="020B0604020202020204" charset="0"/>
                <a:ea typeface="Quattrocento Sans" panose="020B0604020202020204" charset="0"/>
                <a:cs typeface="Quattrocento Sans" panose="020B0604020202020204" charset="0"/>
              </a:rPr>
              <a:t>edad a través del sistema web</a:t>
            </a:r>
            <a:endParaRPr lang="es-CO" sz="1200" i="1" dirty="0">
              <a:solidFill>
                <a:srgbClr val="1F497D"/>
              </a:solidFill>
              <a:effectLst/>
              <a:latin typeface="Quattrocento Sans" panose="020B0604020202020204" charset="0"/>
              <a:ea typeface="Quattrocento Sans" panose="020B0604020202020204" charset="0"/>
              <a:cs typeface="Quattrocento Sans" panose="020B060402020202020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51" name="Google Shape;351;p39"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352" name="Google Shape;352;p39"/>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Calibri"/>
                <a:ea typeface="Calibri"/>
                <a:cs typeface="Calibri"/>
                <a:sym typeface="Calibri"/>
              </a:rPr>
              <a:t>Fase - </a:t>
            </a:r>
            <a:r>
              <a:rPr lang="es-CO" sz="4400" dirty="0">
                <a:solidFill>
                  <a:schemeClr val="dk1"/>
                </a:solidFill>
                <a:latin typeface="Calibri"/>
                <a:ea typeface="Calibri"/>
                <a:cs typeface="Calibri"/>
                <a:sym typeface="Calibri"/>
              </a:rPr>
              <a:t>Diseño</a:t>
            </a:r>
            <a:endParaRPr sz="4400" dirty="0">
              <a:solidFill>
                <a:schemeClr val="dk1"/>
              </a:solidFill>
              <a:latin typeface="Quattrocento Sans"/>
              <a:ea typeface="Quattrocento Sans"/>
              <a:cs typeface="Quattrocento Sans"/>
              <a:sym typeface="Quattrocento Sans"/>
            </a:endParaRPr>
          </a:p>
        </p:txBody>
      </p:sp>
      <p:sp>
        <p:nvSpPr>
          <p:cNvPr id="353" name="Google Shape;353;p39"/>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
        <p:nvSpPr>
          <p:cNvPr id="9"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1"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Imagen 1"/>
          <p:cNvPicPr>
            <a:picLocks noChangeAspect="1"/>
          </p:cNvPicPr>
          <p:nvPr/>
        </p:nvPicPr>
        <p:blipFill>
          <a:blip r:embed="rId4"/>
          <a:stretch>
            <a:fillRect/>
          </a:stretch>
        </p:blipFill>
        <p:spPr>
          <a:xfrm>
            <a:off x="637307" y="1871324"/>
            <a:ext cx="9927771" cy="4847572"/>
          </a:xfrm>
          <a:prstGeom prst="rect">
            <a:avLst/>
          </a:prstGeom>
        </p:spPr>
      </p:pic>
      <p:sp>
        <p:nvSpPr>
          <p:cNvPr id="3" name="CuadroTexto 2"/>
          <p:cNvSpPr txBox="1"/>
          <p:nvPr/>
        </p:nvSpPr>
        <p:spPr>
          <a:xfrm>
            <a:off x="4668714" y="1409659"/>
            <a:ext cx="3124200" cy="461665"/>
          </a:xfrm>
          <a:prstGeom prst="rect">
            <a:avLst/>
          </a:prstGeom>
          <a:noFill/>
        </p:spPr>
        <p:txBody>
          <a:bodyPr wrap="square" rtlCol="0">
            <a:spAutoFit/>
          </a:bodyPr>
          <a:lstStyle/>
          <a:p>
            <a:pPr algn="ctr"/>
            <a:r>
              <a:rPr lang="es-CO" sz="2400" dirty="0" smtClean="0"/>
              <a:t>Diseño detallado</a:t>
            </a:r>
            <a:endParaRPr lang="es-CO" sz="24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1"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72"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73" name="Google Shape;173;p26" descr="http://www.icesi.edu.co/imgs/contenido/png/logo_icesi.png"/>
          <p:cNvPicPr preferRelativeResize="0"/>
          <p:nvPr/>
        </p:nvPicPr>
        <p:blipFill rotWithShape="1">
          <a:blip r:embed="rId3">
            <a:alphaModFix/>
          </a:blip>
          <a:srcRect/>
          <a:stretch/>
        </p:blipFill>
        <p:spPr>
          <a:xfrm>
            <a:off x="9935308" y="143346"/>
            <a:ext cx="2118947" cy="663275"/>
          </a:xfrm>
          <a:prstGeom prst="rect">
            <a:avLst/>
          </a:prstGeom>
          <a:noFill/>
          <a:ln>
            <a:noFill/>
          </a:ln>
        </p:spPr>
      </p:pic>
      <p:sp>
        <p:nvSpPr>
          <p:cNvPr id="174" name="Google Shape;174;p26"/>
          <p:cNvSpPr txBox="1"/>
          <p:nvPr/>
        </p:nvSpPr>
        <p:spPr>
          <a:xfrm>
            <a:off x="0" y="188640"/>
            <a:ext cx="12192000" cy="56197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Quattrocento Sans"/>
              <a:buNone/>
            </a:pPr>
            <a:r>
              <a:rPr lang="es-CO" sz="4400" b="0" i="0" u="none" strike="noStrike" cap="none" dirty="0">
                <a:solidFill>
                  <a:schemeClr val="dk1"/>
                </a:solidFill>
                <a:latin typeface="+mn-lt"/>
                <a:ea typeface="Quattrocento Sans"/>
                <a:cs typeface="Quattrocento Sans"/>
                <a:sym typeface="Quattrocento Sans"/>
              </a:rPr>
              <a:t>Contenido</a:t>
            </a:r>
            <a:endParaRPr dirty="0">
              <a:latin typeface="+mn-lt"/>
            </a:endParaRPr>
          </a:p>
        </p:txBody>
      </p:sp>
      <p:sp>
        <p:nvSpPr>
          <p:cNvPr id="175" name="Google Shape;175;p26"/>
          <p:cNvSpPr txBox="1"/>
          <p:nvPr/>
        </p:nvSpPr>
        <p:spPr>
          <a:xfrm>
            <a:off x="233075" y="1643803"/>
            <a:ext cx="11821180" cy="4247043"/>
          </a:xfrm>
          <a:prstGeom prst="rect">
            <a:avLst/>
          </a:prstGeom>
          <a:noFill/>
          <a:ln>
            <a:noFill/>
          </a:ln>
        </p:spPr>
        <p:txBody>
          <a:bodyPr spcFirstLastPara="1" wrap="square" lIns="91425" tIns="45700" rIns="91425" bIns="45700" anchor="t" anchorCtr="0">
            <a:noAutofit/>
          </a:bodyPr>
          <a:lstStyle/>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Contexto</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Descripción del problema</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Objetivos</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Estado del Arte</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Desarrollo</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Metodología</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Resultados y Contribución</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Conclusiones y trabajos futuros</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Preguntas</a:t>
            </a:r>
            <a:endParaRPr dirty="0">
              <a:latin typeface="+mn-lt"/>
            </a:endParaRPr>
          </a:p>
        </p:txBody>
      </p:sp>
      <p:sp>
        <p:nvSpPr>
          <p:cNvPr id="176" name="Google Shape;176;p26"/>
          <p:cNvSpPr txBox="1">
            <a:spLocks noGrp="1"/>
          </p:cNvSpPr>
          <p:nvPr>
            <p:ph type="sldNum" idx="12"/>
          </p:nvPr>
        </p:nvSpPr>
        <p:spPr>
          <a:xfrm>
            <a:off x="11660594" y="6303597"/>
            <a:ext cx="279359"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73;p41"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374;p41"/>
          <p:cNvSpPr txBox="1"/>
          <p:nvPr/>
        </p:nvSpPr>
        <p:spPr>
          <a:xfrm>
            <a:off x="-1" y="188640"/>
            <a:ext cx="9935309"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Objetivos 3 y 4 </a:t>
            </a:r>
            <a:endParaRPr sz="4400" dirty="0">
              <a:solidFill>
                <a:schemeClr val="dk1"/>
              </a:solidFill>
              <a:latin typeface="Quattrocento Sans"/>
              <a:ea typeface="Quattrocento Sans"/>
              <a:cs typeface="Quattrocento Sans"/>
              <a:sym typeface="Quattrocento Sans"/>
            </a:endParaRP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 name="Rectángulo 8"/>
          <p:cNvSpPr/>
          <p:nvPr/>
        </p:nvSpPr>
        <p:spPr>
          <a:xfrm>
            <a:off x="706581" y="1646665"/>
            <a:ext cx="7398327" cy="3914790"/>
          </a:xfrm>
          <a:prstGeom prst="rect">
            <a:avLst/>
          </a:prstGeom>
        </p:spPr>
        <p:txBody>
          <a:bodyPr wrap="square">
            <a:spAutoFit/>
          </a:bodyPr>
          <a:lstStyle/>
          <a:p>
            <a:pPr marL="342900" lvl="0" indent="-342900" algn="just">
              <a:lnSpc>
                <a:spcPct val="150000"/>
              </a:lnSpc>
              <a:spcBef>
                <a:spcPts val="600"/>
              </a:spcBef>
              <a:buFont typeface="Symbol" panose="05050102010706020507" pitchFamily="18" charset="2"/>
              <a:buChar char=""/>
            </a:pPr>
            <a:r>
              <a:rPr lang="es-CO" sz="2400" dirty="0">
                <a:latin typeface="Arial" panose="020B0604020202020204" pitchFamily="34" charset="0"/>
                <a:ea typeface="Quattrocento Sans" panose="020B0604020202020204" charset="0"/>
                <a:cs typeface="Quattrocento Sans" panose="020B0604020202020204" charset="0"/>
              </a:rPr>
              <a:t>Implementar un módulo de alerta, que permita notificar que un menor de edad se encuentra en riesgo</a:t>
            </a:r>
            <a:endParaRPr lang="es-CO" sz="2400" dirty="0">
              <a:latin typeface="Quattrocento Sans" panose="020B0604020202020204" charset="0"/>
              <a:ea typeface="Quattrocento Sans" panose="020B0604020202020204" charset="0"/>
              <a:cs typeface="Quattrocento Sans" panose="020B0604020202020204" charset="0"/>
            </a:endParaRPr>
          </a:p>
          <a:p>
            <a:pPr marL="342900" lvl="0" indent="-342900" algn="just">
              <a:lnSpc>
                <a:spcPct val="150000"/>
              </a:lnSpc>
              <a:spcAft>
                <a:spcPts val="600"/>
              </a:spcAft>
              <a:buFont typeface="Symbol" panose="05050102010706020507" pitchFamily="18" charset="2"/>
              <a:buChar char=""/>
            </a:pPr>
            <a:r>
              <a:rPr lang="es-CO" sz="2400" dirty="0">
                <a:latin typeface="Arial" panose="020B0604020202020204" pitchFamily="34" charset="0"/>
                <a:ea typeface="Quattrocento Sans" panose="020B0604020202020204" charset="0"/>
                <a:cs typeface="Quattrocento Sans" panose="020B0604020202020204" charset="0"/>
              </a:rPr>
              <a:t>Desarrollar la implementación del sistema en una aplicación web, que permita administrar la supervisión y monitoreo del control de acceso de los usuarios.</a:t>
            </a:r>
            <a:endParaRPr lang="es-CO" sz="2400" dirty="0">
              <a:latin typeface="Quattrocento Sans" panose="020B0604020202020204" charset="0"/>
              <a:ea typeface="Quattrocento Sans" panose="020B0604020202020204" charset="0"/>
              <a:cs typeface="Quattrocento Sans" panose="020B0604020202020204" charset="0"/>
            </a:endParaRPr>
          </a:p>
        </p:txBody>
      </p:sp>
      <p:pic>
        <p:nvPicPr>
          <p:cNvPr id="10" name="Imagen 9"/>
          <p:cNvPicPr>
            <a:picLocks noChangeAspect="1"/>
          </p:cNvPicPr>
          <p:nvPr/>
        </p:nvPicPr>
        <p:blipFill>
          <a:blip r:embed="rId3"/>
          <a:stretch>
            <a:fillRect/>
          </a:stretch>
        </p:blipFill>
        <p:spPr>
          <a:xfrm>
            <a:off x="8104908" y="1864734"/>
            <a:ext cx="3726874" cy="3469266"/>
          </a:xfrm>
          <a:prstGeom prst="rect">
            <a:avLst/>
          </a:prstGeom>
        </p:spPr>
      </p:pic>
    </p:spTree>
    <p:extLst>
      <p:ext uri="{BB962C8B-B14F-4D97-AF65-F5344CB8AC3E}">
        <p14:creationId xmlns:p14="http://schemas.microsoft.com/office/powerpoint/2010/main" val="20059578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3" name="Google Shape;373;p41"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374" name="Google Shape;374;p41"/>
          <p:cNvSpPr txBox="1"/>
          <p:nvPr/>
        </p:nvSpPr>
        <p:spPr>
          <a:xfrm>
            <a:off x="-1" y="188640"/>
            <a:ext cx="12054253"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Calibri"/>
                <a:ea typeface="Calibri"/>
                <a:cs typeface="Calibri"/>
                <a:sym typeface="Calibri"/>
              </a:rPr>
              <a:t>Fase- </a:t>
            </a:r>
            <a:r>
              <a:rPr lang="es-CO" sz="4400" dirty="0">
                <a:solidFill>
                  <a:schemeClr val="dk1"/>
                </a:solidFill>
                <a:latin typeface="Calibri"/>
                <a:ea typeface="Calibri"/>
                <a:cs typeface="Calibri"/>
                <a:sym typeface="Calibri"/>
              </a:rPr>
              <a:t>Implementación</a:t>
            </a:r>
            <a:endParaRPr sz="4400" dirty="0">
              <a:solidFill>
                <a:schemeClr val="dk1"/>
              </a:solidFill>
              <a:latin typeface="Quattrocento Sans"/>
              <a:ea typeface="Quattrocento Sans"/>
              <a:cs typeface="Quattrocento Sans"/>
              <a:sym typeface="Quattrocento Sans"/>
            </a:endParaRPr>
          </a:p>
        </p:txBody>
      </p:sp>
      <p:sp>
        <p:nvSpPr>
          <p:cNvPr id="375" name="Google Shape;375;p41"/>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
        <p:nvSpPr>
          <p:cNvPr id="17"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9"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Imagen 6"/>
          <p:cNvPicPr>
            <a:picLocks noChangeAspect="1"/>
          </p:cNvPicPr>
          <p:nvPr/>
        </p:nvPicPr>
        <p:blipFill>
          <a:blip r:embed="rId4"/>
          <a:stretch>
            <a:fillRect/>
          </a:stretch>
        </p:blipFill>
        <p:spPr>
          <a:xfrm>
            <a:off x="1106789" y="2361554"/>
            <a:ext cx="2875086" cy="1617236"/>
          </a:xfrm>
          <a:prstGeom prst="rect">
            <a:avLst/>
          </a:prstGeom>
        </p:spPr>
      </p:pic>
      <p:pic>
        <p:nvPicPr>
          <p:cNvPr id="8" name="Imagen 7"/>
          <p:cNvPicPr>
            <a:picLocks noChangeAspect="1"/>
          </p:cNvPicPr>
          <p:nvPr/>
        </p:nvPicPr>
        <p:blipFill>
          <a:blip r:embed="rId5"/>
          <a:stretch>
            <a:fillRect/>
          </a:stretch>
        </p:blipFill>
        <p:spPr>
          <a:xfrm>
            <a:off x="4451000" y="2251681"/>
            <a:ext cx="2011593" cy="1763734"/>
          </a:xfrm>
          <a:prstGeom prst="rect">
            <a:avLst/>
          </a:prstGeom>
        </p:spPr>
      </p:pic>
      <p:pic>
        <p:nvPicPr>
          <p:cNvPr id="9" name="Imagen 8"/>
          <p:cNvPicPr>
            <a:picLocks noChangeAspect="1"/>
          </p:cNvPicPr>
          <p:nvPr/>
        </p:nvPicPr>
        <p:blipFill>
          <a:blip r:embed="rId6"/>
          <a:stretch>
            <a:fillRect/>
          </a:stretch>
        </p:blipFill>
        <p:spPr>
          <a:xfrm>
            <a:off x="6771103" y="2324930"/>
            <a:ext cx="3032823" cy="1690485"/>
          </a:xfrm>
          <a:prstGeom prst="rect">
            <a:avLst/>
          </a:prstGeom>
        </p:spPr>
      </p:pic>
      <p:pic>
        <p:nvPicPr>
          <p:cNvPr id="10" name="Imagen 9"/>
          <p:cNvPicPr>
            <a:picLocks noChangeAspect="1"/>
          </p:cNvPicPr>
          <p:nvPr/>
        </p:nvPicPr>
        <p:blipFill>
          <a:blip r:embed="rId7"/>
          <a:stretch>
            <a:fillRect/>
          </a:stretch>
        </p:blipFill>
        <p:spPr>
          <a:xfrm>
            <a:off x="1106789" y="4368972"/>
            <a:ext cx="2812662" cy="1469571"/>
          </a:xfrm>
          <a:prstGeom prst="rect">
            <a:avLst/>
          </a:prstGeom>
        </p:spPr>
      </p:pic>
      <p:pic>
        <p:nvPicPr>
          <p:cNvPr id="11" name="Imagen 10"/>
          <p:cNvPicPr>
            <a:picLocks noChangeAspect="1"/>
          </p:cNvPicPr>
          <p:nvPr/>
        </p:nvPicPr>
        <p:blipFill>
          <a:blip r:embed="rId8"/>
          <a:stretch>
            <a:fillRect/>
          </a:stretch>
        </p:blipFill>
        <p:spPr>
          <a:xfrm>
            <a:off x="4342371" y="4368972"/>
            <a:ext cx="2120222" cy="1469571"/>
          </a:xfrm>
          <a:prstGeom prst="rect">
            <a:avLst/>
          </a:prstGeom>
        </p:spPr>
      </p:pic>
      <p:pic>
        <p:nvPicPr>
          <p:cNvPr id="12" name="Imagen 11"/>
          <p:cNvPicPr>
            <a:picLocks noChangeAspect="1"/>
          </p:cNvPicPr>
          <p:nvPr/>
        </p:nvPicPr>
        <p:blipFill>
          <a:blip r:embed="rId9"/>
          <a:stretch>
            <a:fillRect/>
          </a:stretch>
        </p:blipFill>
        <p:spPr>
          <a:xfrm>
            <a:off x="7009533" y="4278086"/>
            <a:ext cx="2783961" cy="173997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73;p41"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374;p41"/>
          <p:cNvSpPr txBox="1"/>
          <p:nvPr/>
        </p:nvSpPr>
        <p:spPr>
          <a:xfrm>
            <a:off x="-1" y="188640"/>
            <a:ext cx="12054254"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Aplicación Móvil</a:t>
            </a:r>
            <a:endParaRPr sz="4400" dirty="0">
              <a:solidFill>
                <a:schemeClr val="dk1"/>
              </a:solidFill>
              <a:latin typeface="Quattrocento Sans"/>
              <a:ea typeface="Quattrocento Sans"/>
              <a:cs typeface="Quattrocento Sans"/>
              <a:sym typeface="Quattrocento Sans"/>
            </a:endParaRP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 name="Imagen 8"/>
          <p:cNvPicPr>
            <a:picLocks noChangeAspect="1"/>
          </p:cNvPicPr>
          <p:nvPr/>
        </p:nvPicPr>
        <p:blipFill>
          <a:blip r:embed="rId3"/>
          <a:stretch>
            <a:fillRect/>
          </a:stretch>
        </p:blipFill>
        <p:spPr>
          <a:xfrm>
            <a:off x="1233056" y="1326754"/>
            <a:ext cx="3685308" cy="4629648"/>
          </a:xfrm>
          <a:prstGeom prst="rect">
            <a:avLst/>
          </a:prstGeom>
        </p:spPr>
      </p:pic>
      <p:pic>
        <p:nvPicPr>
          <p:cNvPr id="10" name="Imagen 9"/>
          <p:cNvPicPr>
            <a:picLocks noChangeAspect="1"/>
          </p:cNvPicPr>
          <p:nvPr/>
        </p:nvPicPr>
        <p:blipFill>
          <a:blip r:embed="rId4"/>
          <a:stretch>
            <a:fillRect/>
          </a:stretch>
        </p:blipFill>
        <p:spPr>
          <a:xfrm>
            <a:off x="5950425" y="1491276"/>
            <a:ext cx="5168904" cy="4641464"/>
          </a:xfrm>
          <a:prstGeom prst="rect">
            <a:avLst/>
          </a:prstGeom>
        </p:spPr>
      </p:pic>
    </p:spTree>
    <p:extLst>
      <p:ext uri="{BB962C8B-B14F-4D97-AF65-F5344CB8AC3E}">
        <p14:creationId xmlns:p14="http://schemas.microsoft.com/office/powerpoint/2010/main" val="8213278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73;p41"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374;p41"/>
          <p:cNvSpPr txBox="1"/>
          <p:nvPr/>
        </p:nvSpPr>
        <p:spPr>
          <a:xfrm>
            <a:off x="-1" y="188640"/>
            <a:ext cx="9935309"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Aplicación Móvil</a:t>
            </a:r>
            <a:endParaRPr sz="4400" dirty="0">
              <a:solidFill>
                <a:schemeClr val="dk1"/>
              </a:solidFill>
              <a:latin typeface="Quattrocento Sans"/>
              <a:ea typeface="Quattrocento Sans"/>
              <a:cs typeface="Quattrocento Sans"/>
              <a:sym typeface="Quattrocento Sans"/>
            </a:endParaRP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 name="Imagen 10"/>
          <p:cNvPicPr>
            <a:picLocks noChangeAspect="1"/>
          </p:cNvPicPr>
          <p:nvPr/>
        </p:nvPicPr>
        <p:blipFill>
          <a:blip r:embed="rId3"/>
          <a:stretch>
            <a:fillRect/>
          </a:stretch>
        </p:blipFill>
        <p:spPr>
          <a:xfrm>
            <a:off x="700768" y="1454727"/>
            <a:ext cx="4708736" cy="4891643"/>
          </a:xfrm>
          <a:prstGeom prst="rect">
            <a:avLst/>
          </a:prstGeom>
        </p:spPr>
      </p:pic>
      <p:pic>
        <p:nvPicPr>
          <p:cNvPr id="12" name="Imagen 11"/>
          <p:cNvPicPr>
            <a:picLocks noChangeAspect="1"/>
          </p:cNvPicPr>
          <p:nvPr/>
        </p:nvPicPr>
        <p:blipFill>
          <a:blip r:embed="rId4"/>
          <a:stretch>
            <a:fillRect/>
          </a:stretch>
        </p:blipFill>
        <p:spPr>
          <a:xfrm>
            <a:off x="6085114" y="1454727"/>
            <a:ext cx="4659086" cy="4914087"/>
          </a:xfrm>
          <a:prstGeom prst="rect">
            <a:avLst/>
          </a:prstGeom>
        </p:spPr>
      </p:pic>
    </p:spTree>
    <p:extLst>
      <p:ext uri="{BB962C8B-B14F-4D97-AF65-F5344CB8AC3E}">
        <p14:creationId xmlns:p14="http://schemas.microsoft.com/office/powerpoint/2010/main" val="25710869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73;p41"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374;p41"/>
          <p:cNvSpPr txBox="1"/>
          <p:nvPr/>
        </p:nvSpPr>
        <p:spPr>
          <a:xfrm>
            <a:off x="-1" y="188640"/>
            <a:ext cx="9935309"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Aplicación Móvil</a:t>
            </a:r>
            <a:endParaRPr sz="4400" dirty="0">
              <a:solidFill>
                <a:schemeClr val="dk1"/>
              </a:solidFill>
              <a:latin typeface="Quattrocento Sans"/>
              <a:ea typeface="Quattrocento Sans"/>
              <a:cs typeface="Quattrocento Sans"/>
              <a:sym typeface="Quattrocento Sans"/>
            </a:endParaRP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Imagen 1"/>
          <p:cNvPicPr>
            <a:picLocks noChangeAspect="1"/>
          </p:cNvPicPr>
          <p:nvPr/>
        </p:nvPicPr>
        <p:blipFill>
          <a:blip r:embed="rId3"/>
          <a:stretch>
            <a:fillRect/>
          </a:stretch>
        </p:blipFill>
        <p:spPr>
          <a:xfrm>
            <a:off x="990467" y="1326754"/>
            <a:ext cx="3484552" cy="4893713"/>
          </a:xfrm>
          <a:prstGeom prst="rect">
            <a:avLst/>
          </a:prstGeom>
        </p:spPr>
      </p:pic>
      <p:pic>
        <p:nvPicPr>
          <p:cNvPr id="3" name="Imagen 2"/>
          <p:cNvPicPr>
            <a:picLocks noChangeAspect="1"/>
          </p:cNvPicPr>
          <p:nvPr/>
        </p:nvPicPr>
        <p:blipFill>
          <a:blip r:embed="rId4"/>
          <a:stretch>
            <a:fillRect/>
          </a:stretch>
        </p:blipFill>
        <p:spPr>
          <a:xfrm>
            <a:off x="5500388" y="1326754"/>
            <a:ext cx="4357255" cy="5167745"/>
          </a:xfrm>
          <a:prstGeom prst="rect">
            <a:avLst/>
          </a:prstGeom>
        </p:spPr>
      </p:pic>
    </p:spTree>
    <p:extLst>
      <p:ext uri="{BB962C8B-B14F-4D97-AF65-F5344CB8AC3E}">
        <p14:creationId xmlns:p14="http://schemas.microsoft.com/office/powerpoint/2010/main" val="8071342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73;p41"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374;p41"/>
          <p:cNvSpPr txBox="1"/>
          <p:nvPr/>
        </p:nvSpPr>
        <p:spPr>
          <a:xfrm>
            <a:off x="-1" y="188640"/>
            <a:ext cx="9935309"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Aplicación Móvil</a:t>
            </a:r>
            <a:endParaRPr sz="4400" dirty="0">
              <a:solidFill>
                <a:schemeClr val="dk1"/>
              </a:solidFill>
              <a:latin typeface="Quattrocento Sans"/>
              <a:ea typeface="Quattrocento Sans"/>
              <a:cs typeface="Quattrocento Sans"/>
              <a:sym typeface="Quattrocento Sans"/>
            </a:endParaRP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 name="Imagen 8"/>
          <p:cNvPicPr>
            <a:picLocks noChangeAspect="1"/>
          </p:cNvPicPr>
          <p:nvPr/>
        </p:nvPicPr>
        <p:blipFill>
          <a:blip r:embed="rId3"/>
          <a:stretch>
            <a:fillRect/>
          </a:stretch>
        </p:blipFill>
        <p:spPr>
          <a:xfrm>
            <a:off x="3948545" y="1520055"/>
            <a:ext cx="3338945" cy="4849091"/>
          </a:xfrm>
          <a:prstGeom prst="rect">
            <a:avLst/>
          </a:prstGeom>
        </p:spPr>
      </p:pic>
      <p:pic>
        <p:nvPicPr>
          <p:cNvPr id="10" name="Imagen 9"/>
          <p:cNvPicPr>
            <a:picLocks noChangeAspect="1"/>
          </p:cNvPicPr>
          <p:nvPr/>
        </p:nvPicPr>
        <p:blipFill>
          <a:blip r:embed="rId4"/>
          <a:stretch>
            <a:fillRect/>
          </a:stretch>
        </p:blipFill>
        <p:spPr>
          <a:xfrm>
            <a:off x="7406184" y="1520055"/>
            <a:ext cx="3657868" cy="4880745"/>
          </a:xfrm>
          <a:prstGeom prst="rect">
            <a:avLst/>
          </a:prstGeom>
        </p:spPr>
      </p:pic>
      <p:pic>
        <p:nvPicPr>
          <p:cNvPr id="11" name="Imagen 10"/>
          <p:cNvPicPr>
            <a:picLocks noChangeAspect="1"/>
          </p:cNvPicPr>
          <p:nvPr/>
        </p:nvPicPr>
        <p:blipFill>
          <a:blip r:embed="rId5"/>
          <a:stretch>
            <a:fillRect/>
          </a:stretch>
        </p:blipFill>
        <p:spPr>
          <a:xfrm>
            <a:off x="291479" y="1520054"/>
            <a:ext cx="3435394" cy="4849091"/>
          </a:xfrm>
          <a:prstGeom prst="rect">
            <a:avLst/>
          </a:prstGeom>
        </p:spPr>
      </p:pic>
    </p:spTree>
    <p:extLst>
      <p:ext uri="{BB962C8B-B14F-4D97-AF65-F5344CB8AC3E}">
        <p14:creationId xmlns:p14="http://schemas.microsoft.com/office/powerpoint/2010/main" val="9374414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73;p41"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374;p41"/>
          <p:cNvSpPr txBox="1"/>
          <p:nvPr/>
        </p:nvSpPr>
        <p:spPr>
          <a:xfrm>
            <a:off x="-1" y="188640"/>
            <a:ext cx="9698183"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Aplicación </a:t>
            </a:r>
            <a:r>
              <a:rPr lang="es-CO" sz="4400" dirty="0" smtClean="0">
                <a:solidFill>
                  <a:schemeClr val="dk1"/>
                </a:solidFill>
                <a:latin typeface="Quattrocento Sans"/>
                <a:ea typeface="Quattrocento Sans"/>
                <a:cs typeface="Quattrocento Sans"/>
                <a:sym typeface="Quattrocento Sans"/>
              </a:rPr>
              <a:t>Móvil</a:t>
            </a:r>
            <a:endParaRPr sz="4400" dirty="0">
              <a:solidFill>
                <a:schemeClr val="dk1"/>
              </a:solidFill>
              <a:latin typeface="Quattrocento Sans"/>
              <a:ea typeface="Quattrocento Sans"/>
              <a:cs typeface="Quattrocento Sans"/>
              <a:sym typeface="Quattrocento Sans"/>
            </a:endParaRP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 name="Rectángulo 8"/>
          <p:cNvSpPr/>
          <p:nvPr/>
        </p:nvSpPr>
        <p:spPr>
          <a:xfrm>
            <a:off x="429759" y="2272843"/>
            <a:ext cx="7093527" cy="2554545"/>
          </a:xfrm>
          <a:prstGeom prst="rect">
            <a:avLst/>
          </a:prstGeom>
        </p:spPr>
        <p:txBody>
          <a:bodyPr wrap="square">
            <a:spAutoFit/>
          </a:bodyPr>
          <a:lstStyle/>
          <a:p>
            <a:pPr algn="just" fontAlgn="base">
              <a:buFont typeface="Arial" panose="020B0604020202020204" pitchFamily="34" charset="0"/>
              <a:buChar char="•"/>
            </a:pPr>
            <a:r>
              <a:rPr lang="es-ES" sz="2000" b="1" dirty="0">
                <a:solidFill>
                  <a:schemeClr val="tx1"/>
                </a:solidFill>
                <a:latin typeface="+mj-lt"/>
              </a:rPr>
              <a:t>Dispositivos de Clase 1.</a:t>
            </a:r>
            <a:r>
              <a:rPr lang="es-ES" sz="2000" dirty="0">
                <a:solidFill>
                  <a:schemeClr val="tx1"/>
                </a:solidFill>
                <a:latin typeface="+mj-lt"/>
              </a:rPr>
              <a:t> Tienen una potencia máxima permitida de 100 </a:t>
            </a:r>
            <a:r>
              <a:rPr lang="es-ES" sz="2000" dirty="0" err="1">
                <a:solidFill>
                  <a:schemeClr val="tx1"/>
                </a:solidFill>
                <a:latin typeface="+mj-lt"/>
              </a:rPr>
              <a:t>mW</a:t>
            </a:r>
            <a:r>
              <a:rPr lang="es-ES" sz="2000" dirty="0">
                <a:solidFill>
                  <a:schemeClr val="tx1"/>
                </a:solidFill>
                <a:latin typeface="+mj-lt"/>
              </a:rPr>
              <a:t> y, por tanto, un alcance de 100 metros.</a:t>
            </a:r>
          </a:p>
          <a:p>
            <a:pPr algn="just" fontAlgn="base">
              <a:buFont typeface="Arial" panose="020B0604020202020204" pitchFamily="34" charset="0"/>
              <a:buChar char="•"/>
            </a:pPr>
            <a:r>
              <a:rPr lang="es-ES" sz="2000" b="1" dirty="0">
                <a:solidFill>
                  <a:schemeClr val="tx1"/>
                </a:solidFill>
                <a:latin typeface="+mj-lt"/>
              </a:rPr>
              <a:t>Dispositivos de Clase 2.</a:t>
            </a:r>
            <a:r>
              <a:rPr lang="es-ES" sz="2000" dirty="0">
                <a:solidFill>
                  <a:schemeClr val="tx1"/>
                </a:solidFill>
                <a:latin typeface="+mj-lt"/>
              </a:rPr>
              <a:t> Se caracterizan por tener un radio de alcance de entre 5 y 10 metros, dado que su potencia máxima permitida es de 2,5 </a:t>
            </a:r>
            <a:r>
              <a:rPr lang="es-ES" sz="2000" dirty="0" err="1">
                <a:solidFill>
                  <a:schemeClr val="tx1"/>
                </a:solidFill>
                <a:latin typeface="+mj-lt"/>
              </a:rPr>
              <a:t>mW</a:t>
            </a:r>
            <a:r>
              <a:rPr lang="es-ES" sz="2000" dirty="0">
                <a:solidFill>
                  <a:schemeClr val="tx1"/>
                </a:solidFill>
                <a:latin typeface="+mj-lt"/>
              </a:rPr>
              <a:t>. Estos son los más habituales.</a:t>
            </a:r>
          </a:p>
          <a:p>
            <a:pPr algn="just" fontAlgn="base">
              <a:buFont typeface="Arial" panose="020B0604020202020204" pitchFamily="34" charset="0"/>
              <a:buChar char="•"/>
            </a:pPr>
            <a:r>
              <a:rPr lang="es-ES" sz="2000" b="1" dirty="0">
                <a:solidFill>
                  <a:schemeClr val="tx1"/>
                </a:solidFill>
                <a:latin typeface="+mj-lt"/>
              </a:rPr>
              <a:t>Dispositivos de Clase 3.</a:t>
            </a:r>
            <a:r>
              <a:rPr lang="es-ES" sz="2000" dirty="0">
                <a:solidFill>
                  <a:schemeClr val="tx1"/>
                </a:solidFill>
                <a:latin typeface="+mj-lt"/>
              </a:rPr>
              <a:t> Cuentan con una potencia máxima de 1 </a:t>
            </a:r>
            <a:r>
              <a:rPr lang="es-ES" sz="2000" dirty="0" err="1">
                <a:solidFill>
                  <a:schemeClr val="tx1"/>
                </a:solidFill>
                <a:latin typeface="+mj-lt"/>
              </a:rPr>
              <a:t>mW</a:t>
            </a:r>
            <a:r>
              <a:rPr lang="es-ES" sz="2000" dirty="0">
                <a:solidFill>
                  <a:schemeClr val="tx1"/>
                </a:solidFill>
                <a:latin typeface="+mj-lt"/>
              </a:rPr>
              <a:t> y un alcance de, tan sólo, un metro.</a:t>
            </a:r>
          </a:p>
        </p:txBody>
      </p:sp>
      <p:pic>
        <p:nvPicPr>
          <p:cNvPr id="10" name="Imagen 9"/>
          <p:cNvPicPr/>
          <p:nvPr/>
        </p:nvPicPr>
        <p:blipFill>
          <a:blip r:embed="rId3" cstate="print">
            <a:extLst>
              <a:ext uri="{28A0092B-C50C-407E-A947-70E740481C1C}">
                <a14:useLocalDpi xmlns:a14="http://schemas.microsoft.com/office/drawing/2010/main" val="0"/>
              </a:ext>
            </a:extLst>
          </a:blip>
          <a:stretch>
            <a:fillRect/>
          </a:stretch>
        </p:blipFill>
        <p:spPr>
          <a:xfrm>
            <a:off x="8712430" y="2119745"/>
            <a:ext cx="1830879" cy="1676400"/>
          </a:xfrm>
          <a:prstGeom prst="rect">
            <a:avLst/>
          </a:prstGeom>
        </p:spPr>
      </p:pic>
      <p:sp>
        <p:nvSpPr>
          <p:cNvPr id="11" name="CuadroTexto 10"/>
          <p:cNvSpPr txBox="1"/>
          <p:nvPr/>
        </p:nvSpPr>
        <p:spPr>
          <a:xfrm>
            <a:off x="2576945" y="1688068"/>
            <a:ext cx="1915909" cy="584775"/>
          </a:xfrm>
          <a:prstGeom prst="rect">
            <a:avLst/>
          </a:prstGeom>
          <a:noFill/>
        </p:spPr>
        <p:txBody>
          <a:bodyPr wrap="none" rtlCol="0">
            <a:spAutoFit/>
          </a:bodyPr>
          <a:lstStyle/>
          <a:p>
            <a:r>
              <a:rPr lang="es-CO" sz="3200" dirty="0" smtClean="0"/>
              <a:t>Bluetooth</a:t>
            </a:r>
            <a:endParaRPr lang="es-CO" sz="3200" dirty="0"/>
          </a:p>
        </p:txBody>
      </p:sp>
      <p:sp>
        <p:nvSpPr>
          <p:cNvPr id="12" name="Rectángulo 11"/>
          <p:cNvSpPr/>
          <p:nvPr/>
        </p:nvSpPr>
        <p:spPr>
          <a:xfrm>
            <a:off x="485324" y="6121174"/>
            <a:ext cx="3268844" cy="307777"/>
          </a:xfrm>
          <a:prstGeom prst="rect">
            <a:avLst/>
          </a:prstGeom>
        </p:spPr>
        <p:txBody>
          <a:bodyPr wrap="none">
            <a:spAutoFit/>
          </a:bodyPr>
          <a:lstStyle/>
          <a:p>
            <a:r>
              <a:rPr lang="es-CO" dirty="0"/>
              <a:t>http://www.valortop.com/blog/bluetooth</a:t>
            </a:r>
          </a:p>
        </p:txBody>
      </p:sp>
      <p:sp>
        <p:nvSpPr>
          <p:cNvPr id="13" name="CuadroTexto 12"/>
          <p:cNvSpPr txBox="1"/>
          <p:nvPr/>
        </p:nvSpPr>
        <p:spPr>
          <a:xfrm>
            <a:off x="9087586" y="3796145"/>
            <a:ext cx="1221192" cy="461665"/>
          </a:xfrm>
          <a:prstGeom prst="rect">
            <a:avLst/>
          </a:prstGeom>
          <a:noFill/>
        </p:spPr>
        <p:txBody>
          <a:bodyPr wrap="square" rtlCol="0">
            <a:spAutoFit/>
          </a:bodyPr>
          <a:lstStyle/>
          <a:p>
            <a:r>
              <a:rPr lang="es-CO" sz="2400" dirty="0" smtClean="0"/>
              <a:t>Manilla</a:t>
            </a:r>
            <a:endParaRPr lang="es-CO" sz="2400" dirty="0"/>
          </a:p>
        </p:txBody>
      </p:sp>
    </p:spTree>
    <p:extLst>
      <p:ext uri="{BB962C8B-B14F-4D97-AF65-F5344CB8AC3E}">
        <p14:creationId xmlns:p14="http://schemas.microsoft.com/office/powerpoint/2010/main" val="27466382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73;p41"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374;p41"/>
          <p:cNvSpPr txBox="1"/>
          <p:nvPr/>
        </p:nvSpPr>
        <p:spPr>
          <a:xfrm>
            <a:off x="-1" y="188640"/>
            <a:ext cx="9795165"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Aplicación </a:t>
            </a:r>
            <a:r>
              <a:rPr lang="es-CO" sz="4400" dirty="0" smtClean="0">
                <a:solidFill>
                  <a:schemeClr val="dk1"/>
                </a:solidFill>
                <a:latin typeface="Quattrocento Sans"/>
                <a:ea typeface="Quattrocento Sans"/>
                <a:cs typeface="Quattrocento Sans"/>
                <a:sym typeface="Quattrocento Sans"/>
              </a:rPr>
              <a:t>Móvil</a:t>
            </a:r>
            <a:endParaRPr sz="4400" dirty="0">
              <a:solidFill>
                <a:schemeClr val="dk1"/>
              </a:solidFill>
              <a:latin typeface="Quattrocento Sans"/>
              <a:ea typeface="Quattrocento Sans"/>
              <a:cs typeface="Quattrocento Sans"/>
              <a:sym typeface="Quattrocento Sans"/>
            </a:endParaRP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CuadroTexto 13"/>
          <p:cNvSpPr txBox="1"/>
          <p:nvPr/>
        </p:nvSpPr>
        <p:spPr>
          <a:xfrm>
            <a:off x="2664667" y="1396575"/>
            <a:ext cx="6724918" cy="461665"/>
          </a:xfrm>
          <a:prstGeom prst="rect">
            <a:avLst/>
          </a:prstGeom>
          <a:noFill/>
        </p:spPr>
        <p:txBody>
          <a:bodyPr wrap="none" rtlCol="0">
            <a:spAutoFit/>
          </a:bodyPr>
          <a:lstStyle/>
          <a:p>
            <a:r>
              <a:rPr lang="es-CO" sz="2400" dirty="0" smtClean="0"/>
              <a:t>Factores A considerar– Frecuencia de conexión</a:t>
            </a:r>
            <a:endParaRPr lang="es-CO" sz="2400" dirty="0"/>
          </a:p>
        </p:txBody>
      </p:sp>
      <p:pic>
        <p:nvPicPr>
          <p:cNvPr id="15" name="Imagen 14"/>
          <p:cNvPicPr>
            <a:picLocks noChangeAspect="1"/>
          </p:cNvPicPr>
          <p:nvPr/>
        </p:nvPicPr>
        <p:blipFill>
          <a:blip r:embed="rId3"/>
          <a:stretch>
            <a:fillRect/>
          </a:stretch>
        </p:blipFill>
        <p:spPr>
          <a:xfrm>
            <a:off x="642213" y="1858240"/>
            <a:ext cx="10607677" cy="4344267"/>
          </a:xfrm>
          <a:prstGeom prst="rect">
            <a:avLst/>
          </a:prstGeom>
        </p:spPr>
      </p:pic>
      <p:sp>
        <p:nvSpPr>
          <p:cNvPr id="16" name="Rectángulo 15"/>
          <p:cNvSpPr/>
          <p:nvPr/>
        </p:nvSpPr>
        <p:spPr>
          <a:xfrm>
            <a:off x="803563" y="6202507"/>
            <a:ext cx="6096000" cy="276999"/>
          </a:xfrm>
          <a:prstGeom prst="rect">
            <a:avLst/>
          </a:prstGeom>
        </p:spPr>
        <p:txBody>
          <a:bodyPr>
            <a:spAutoFit/>
          </a:bodyPr>
          <a:lstStyle/>
          <a:p>
            <a:r>
              <a:rPr lang="es-CO" sz="1200" dirty="0"/>
              <a:t>https://www.xataka.com/basics/wifi-2-4g-y-5g-cuales-son-las-diferencias-y-cual-elegir</a:t>
            </a:r>
          </a:p>
        </p:txBody>
      </p:sp>
    </p:spTree>
    <p:extLst>
      <p:ext uri="{BB962C8B-B14F-4D97-AF65-F5344CB8AC3E}">
        <p14:creationId xmlns:p14="http://schemas.microsoft.com/office/powerpoint/2010/main" val="26829524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842655" y="1368332"/>
            <a:ext cx="7952509" cy="4644555"/>
          </a:xfrm>
          <a:prstGeom prst="rect">
            <a:avLst/>
          </a:prstGeom>
        </p:spPr>
      </p:pic>
      <p:pic>
        <p:nvPicPr>
          <p:cNvPr id="5" name="Google Shape;373;p41"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6" name="Google Shape;374;p41"/>
          <p:cNvSpPr txBox="1"/>
          <p:nvPr/>
        </p:nvSpPr>
        <p:spPr>
          <a:xfrm>
            <a:off x="-1" y="188640"/>
            <a:ext cx="9795165"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Aplicación </a:t>
            </a:r>
            <a:r>
              <a:rPr lang="es-CO" sz="4400" dirty="0" smtClean="0">
                <a:solidFill>
                  <a:schemeClr val="dk1"/>
                </a:solidFill>
                <a:latin typeface="Quattrocento Sans"/>
                <a:ea typeface="Quattrocento Sans"/>
                <a:cs typeface="Quattrocento Sans"/>
                <a:sym typeface="Quattrocento Sans"/>
              </a:rPr>
              <a:t>Móvil</a:t>
            </a:r>
            <a:endParaRPr sz="4400" dirty="0">
              <a:solidFill>
                <a:schemeClr val="dk1"/>
              </a:solidFill>
              <a:latin typeface="Quattrocento Sans"/>
              <a:ea typeface="Quattrocento Sans"/>
              <a:cs typeface="Quattrocento Sans"/>
              <a:sym typeface="Quattrocento Sans"/>
            </a:endParaRPr>
          </a:p>
        </p:txBody>
      </p:sp>
      <p:sp>
        <p:nvSpPr>
          <p:cNvPr id="7"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9"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Rectángulo 9"/>
          <p:cNvSpPr/>
          <p:nvPr/>
        </p:nvSpPr>
        <p:spPr>
          <a:xfrm>
            <a:off x="1094509" y="6217881"/>
            <a:ext cx="7287491" cy="276999"/>
          </a:xfrm>
          <a:prstGeom prst="rect">
            <a:avLst/>
          </a:prstGeom>
        </p:spPr>
        <p:txBody>
          <a:bodyPr wrap="square">
            <a:spAutoFit/>
          </a:bodyPr>
          <a:lstStyle/>
          <a:p>
            <a:r>
              <a:rPr lang="es-CO" sz="1200" dirty="0"/>
              <a:t>http://www.t3cnologic.com/blog/2015/05/14/elegir-el-mejor-canal-en-el-router-para-configurar-tu-wifi/</a:t>
            </a:r>
          </a:p>
        </p:txBody>
      </p:sp>
    </p:spTree>
    <p:extLst>
      <p:ext uri="{BB962C8B-B14F-4D97-AF65-F5344CB8AC3E}">
        <p14:creationId xmlns:p14="http://schemas.microsoft.com/office/powerpoint/2010/main" val="6237145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2"/>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7" name="Google Shape;517;p52"/>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8" name="Google Shape;518;p52"/>
          <p:cNvSpPr/>
          <p:nvPr/>
        </p:nvSpPr>
        <p:spPr>
          <a:xfrm>
            <a:off x="4738255" y="913956"/>
            <a:ext cx="2715600" cy="249300"/>
          </a:xfrm>
          <a:prstGeom prst="rect">
            <a:avLst/>
          </a:prstGeom>
          <a:solidFill>
            <a:srgbClr val="07C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19" name="Google Shape;519;p52"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521" name="Google Shape;521;p52"/>
          <p:cNvSpPr txBox="1">
            <a:spLocks noGrp="1"/>
          </p:cNvSpPr>
          <p:nvPr>
            <p:ph type="sldNum" idx="12"/>
          </p:nvPr>
        </p:nvSpPr>
        <p:spPr>
          <a:xfrm>
            <a:off x="11516803" y="6303600"/>
            <a:ext cx="42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29</a:t>
            </a:fld>
            <a:endParaRPr sz="1200" b="0" i="0" u="none" strike="noStrike" cap="none">
              <a:solidFill>
                <a:srgbClr val="000000"/>
              </a:solidFill>
              <a:latin typeface="Calibri"/>
              <a:ea typeface="Calibri"/>
              <a:cs typeface="Calibri"/>
              <a:sym typeface="Calibri"/>
            </a:endParaRPr>
          </a:p>
        </p:txBody>
      </p:sp>
      <p:sp>
        <p:nvSpPr>
          <p:cNvPr id="527" name="Google Shape;527;p52"/>
          <p:cNvSpPr txBox="1"/>
          <p:nvPr/>
        </p:nvSpPr>
        <p:spPr>
          <a:xfrm>
            <a:off x="50" y="31771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dirty="0" smtClean="0">
                <a:solidFill>
                  <a:schemeClr val="dk1"/>
                </a:solidFill>
                <a:latin typeface="Quattrocento Sans"/>
                <a:ea typeface="Quattrocento Sans"/>
                <a:cs typeface="Quattrocento Sans"/>
                <a:sym typeface="Quattrocento Sans"/>
              </a:rPr>
              <a:t>Aplicación Web</a:t>
            </a:r>
            <a:endParaRPr sz="4400" dirty="0">
              <a:solidFill>
                <a:schemeClr val="dk1"/>
              </a:solidFill>
              <a:latin typeface="Quattrocento Sans"/>
              <a:ea typeface="Quattrocento Sans"/>
              <a:cs typeface="Quattrocento Sans"/>
              <a:sym typeface="Quattrocento Sans"/>
            </a:endParaRPr>
          </a:p>
        </p:txBody>
      </p:sp>
      <p:sp>
        <p:nvSpPr>
          <p:cNvPr id="528" name="Google Shape;528;p52"/>
          <p:cNvSpPr txBox="1"/>
          <p:nvPr/>
        </p:nvSpPr>
        <p:spPr>
          <a:xfrm>
            <a:off x="0" y="6293451"/>
            <a:ext cx="11660700" cy="54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000"/>
              <a:buFont typeface="Calibri"/>
              <a:buNone/>
            </a:pPr>
            <a:r>
              <a:rPr lang="es-CO" sz="1000" b="0" i="0" u="none" strike="noStrike" cap="none">
                <a:solidFill>
                  <a:schemeClr val="dk1"/>
                </a:solidFill>
                <a:latin typeface="Calibri"/>
                <a:ea typeface="Calibri"/>
                <a:cs typeface="Calibri"/>
                <a:sym typeface="Calibri"/>
              </a:rPr>
              <a:t>Fuentes: </a:t>
            </a:r>
            <a:r>
              <a:rPr lang="es-CO" sz="1000" u="sng">
                <a:solidFill>
                  <a:schemeClr val="hlink"/>
                </a:solidFill>
                <a:latin typeface="Calibri"/>
                <a:ea typeface="Calibri"/>
                <a:cs typeface="Calibri"/>
                <a:sym typeface="Calibri"/>
                <a:hlinkClick r:id="rId4"/>
              </a:rPr>
              <a:t>http://www.iso-certificado.com/category/noticias/</a:t>
            </a:r>
            <a:r>
              <a:rPr lang="es-CO" sz="1000">
                <a:solidFill>
                  <a:schemeClr val="dk1"/>
                </a:solidFill>
                <a:latin typeface="Calibri"/>
                <a:ea typeface="Calibri"/>
                <a:cs typeface="Calibri"/>
                <a:sym typeface="Calibri"/>
              </a:rPr>
              <a:t> </a:t>
            </a:r>
            <a:r>
              <a:rPr lang="es-CO" sz="1000" u="none">
                <a:solidFill>
                  <a:schemeClr val="dk1"/>
                </a:solidFill>
                <a:latin typeface="Calibri"/>
                <a:ea typeface="Calibri"/>
                <a:cs typeface="Calibri"/>
                <a:sym typeface="Calibri"/>
              </a:rPr>
              <a:t> </a:t>
            </a:r>
            <a:endParaRPr sz="1000">
              <a:solidFill>
                <a:schemeClr val="dk1"/>
              </a:solidFill>
              <a:uFill>
                <a:noFill/>
              </a:uFill>
              <a:latin typeface="Calibri"/>
              <a:ea typeface="Calibri"/>
              <a:cs typeface="Calibri"/>
              <a:sym typeface="Calibri"/>
              <a:hlinkClick r:id="rId5"/>
            </a:endParaRPr>
          </a:p>
        </p:txBody>
      </p:sp>
      <p:sp>
        <p:nvSpPr>
          <p:cNvPr id="18"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20"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Imagen 1"/>
          <p:cNvPicPr>
            <a:picLocks noChangeAspect="1"/>
          </p:cNvPicPr>
          <p:nvPr/>
        </p:nvPicPr>
        <p:blipFill>
          <a:blip r:embed="rId6"/>
          <a:stretch>
            <a:fillRect/>
          </a:stretch>
        </p:blipFill>
        <p:spPr>
          <a:xfrm>
            <a:off x="682953" y="1389735"/>
            <a:ext cx="10294793" cy="4547000"/>
          </a:xfrm>
          <a:prstGeom prst="rect">
            <a:avLst/>
          </a:prstGeom>
        </p:spPr>
      </p:pic>
    </p:spTree>
    <p:extLst>
      <p:ext uri="{BB962C8B-B14F-4D97-AF65-F5344CB8AC3E}">
        <p14:creationId xmlns:p14="http://schemas.microsoft.com/office/powerpoint/2010/main" val="23496260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7" name="Google Shape;197;p28" descr="http://www.icesi.edu.co/imgs/contenido/png/logo_icesi.png"/>
          <p:cNvPicPr preferRelativeResize="0"/>
          <p:nvPr/>
        </p:nvPicPr>
        <p:blipFill rotWithShape="1">
          <a:blip r:embed="rId3">
            <a:alphaModFix/>
          </a:blip>
          <a:srcRect/>
          <a:stretch/>
        </p:blipFill>
        <p:spPr>
          <a:xfrm>
            <a:off x="9935308" y="143346"/>
            <a:ext cx="2118947" cy="663275"/>
          </a:xfrm>
          <a:prstGeom prst="rect">
            <a:avLst/>
          </a:prstGeom>
          <a:noFill/>
          <a:ln>
            <a:noFill/>
          </a:ln>
        </p:spPr>
      </p:pic>
      <p:sp>
        <p:nvSpPr>
          <p:cNvPr id="198" name="Google Shape;198;p28"/>
          <p:cNvSpPr txBox="1"/>
          <p:nvPr/>
        </p:nvSpPr>
        <p:spPr>
          <a:xfrm>
            <a:off x="0" y="188640"/>
            <a:ext cx="12192000" cy="56197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Quattrocento Sans"/>
              <a:buNone/>
            </a:pPr>
            <a:r>
              <a:rPr lang="es-CO" sz="4400" b="0" i="0" u="none" strike="noStrike" cap="none">
                <a:solidFill>
                  <a:schemeClr val="dk1"/>
                </a:solidFill>
                <a:latin typeface="Quattrocento Sans"/>
                <a:ea typeface="Quattrocento Sans"/>
                <a:cs typeface="Quattrocento Sans"/>
                <a:sym typeface="Quattrocento Sans"/>
              </a:rPr>
              <a:t>Contexto</a:t>
            </a:r>
            <a:endParaRPr/>
          </a:p>
        </p:txBody>
      </p:sp>
      <p:sp>
        <p:nvSpPr>
          <p:cNvPr id="199" name="Google Shape;199;p28"/>
          <p:cNvSpPr txBox="1">
            <a:spLocks noGrp="1"/>
          </p:cNvSpPr>
          <p:nvPr>
            <p:ph type="sldNum" idx="12"/>
          </p:nvPr>
        </p:nvSpPr>
        <p:spPr>
          <a:xfrm>
            <a:off x="11660594" y="6303597"/>
            <a:ext cx="279359"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
        <p:nvSpPr>
          <p:cNvPr id="12"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4"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Rectángulo 2"/>
          <p:cNvSpPr/>
          <p:nvPr/>
        </p:nvSpPr>
        <p:spPr>
          <a:xfrm>
            <a:off x="4324598" y="1425143"/>
            <a:ext cx="7227139" cy="2308324"/>
          </a:xfrm>
          <a:prstGeom prst="rect">
            <a:avLst/>
          </a:prstGeom>
        </p:spPr>
        <p:txBody>
          <a:bodyPr wrap="square">
            <a:spAutoFit/>
          </a:bodyPr>
          <a:lstStyle/>
          <a:p>
            <a:pPr algn="just"/>
            <a:r>
              <a:rPr lang="es-CO" sz="2400" dirty="0"/>
              <a:t>Centro Nacional para Niños Desaparecidos y </a:t>
            </a:r>
            <a:r>
              <a:rPr lang="es-CO" sz="2400" dirty="0" smtClean="0"/>
              <a:t>Explotado, manifiesta que entre </a:t>
            </a:r>
            <a:r>
              <a:rPr lang="es-CO" sz="2400" dirty="0" smtClean="0">
                <a:latin typeface="Arial" panose="020B0604020202020204" pitchFamily="34" charset="0"/>
                <a:ea typeface="Quattrocento Sans" panose="020B0604020202020204" charset="0"/>
              </a:rPr>
              <a:t>1983 y 1991, 69 menores fueron </a:t>
            </a:r>
            <a:r>
              <a:rPr lang="es-CO" sz="2400" b="1" dirty="0" smtClean="0">
                <a:latin typeface="Arial" panose="020B0604020202020204" pitchFamily="34" charset="0"/>
                <a:ea typeface="Quattrocento Sans" panose="020B0604020202020204" charset="0"/>
              </a:rPr>
              <a:t>literalmente robados </a:t>
            </a:r>
            <a:r>
              <a:rPr lang="es-CO" sz="2400" dirty="0" smtClean="0">
                <a:latin typeface="Arial" panose="020B0604020202020204" pitchFamily="34" charset="0"/>
                <a:ea typeface="Quattrocento Sans" panose="020B0604020202020204" charset="0"/>
              </a:rPr>
              <a:t>de los hospitales por extraños a las familias. Si bien más del </a:t>
            </a:r>
            <a:r>
              <a:rPr lang="es-CO" sz="2400" b="1" dirty="0" smtClean="0">
                <a:latin typeface="Arial" panose="020B0604020202020204" pitchFamily="34" charset="0"/>
                <a:ea typeface="Quattrocento Sans" panose="020B0604020202020204" charset="0"/>
              </a:rPr>
              <a:t>90% de estos menores fueron localizados</a:t>
            </a:r>
            <a:r>
              <a:rPr lang="es-CO" sz="2400" dirty="0" smtClean="0">
                <a:latin typeface="Arial" panose="020B0604020202020204" pitchFamily="34" charset="0"/>
                <a:ea typeface="Quattrocento Sans" panose="020B0604020202020204" charset="0"/>
              </a:rPr>
              <a:t> y devueltos a sus padres sin daños[3]</a:t>
            </a:r>
            <a:endParaRPr lang="es-CO" sz="2400" dirty="0"/>
          </a:p>
        </p:txBody>
      </p:sp>
      <p:sp>
        <p:nvSpPr>
          <p:cNvPr id="5" name="Rectángulo 4"/>
          <p:cNvSpPr/>
          <p:nvPr/>
        </p:nvSpPr>
        <p:spPr>
          <a:xfrm>
            <a:off x="4324598" y="4124198"/>
            <a:ext cx="7335996" cy="1200329"/>
          </a:xfrm>
          <a:prstGeom prst="rect">
            <a:avLst/>
          </a:prstGeom>
        </p:spPr>
        <p:txBody>
          <a:bodyPr wrap="square">
            <a:spAutoFit/>
          </a:bodyPr>
          <a:lstStyle/>
          <a:p>
            <a:pPr algn="just"/>
            <a:r>
              <a:rPr lang="es-CO" sz="2400" dirty="0" smtClean="0"/>
              <a:t>La estadísticas demuestran </a:t>
            </a:r>
            <a:r>
              <a:rPr lang="es-CO" sz="2400" dirty="0"/>
              <a:t>que estos robos se pueden producir tanto en grandes hospitales urbanos como en pequeños centros rurales [3].</a:t>
            </a:r>
          </a:p>
        </p:txBody>
      </p:sp>
      <p:sp>
        <p:nvSpPr>
          <p:cNvPr id="6" name="Rectángulo 5"/>
          <p:cNvSpPr/>
          <p:nvPr/>
        </p:nvSpPr>
        <p:spPr>
          <a:xfrm>
            <a:off x="144484" y="6253199"/>
            <a:ext cx="8534400" cy="346249"/>
          </a:xfrm>
          <a:prstGeom prst="rect">
            <a:avLst/>
          </a:prstGeom>
        </p:spPr>
        <p:txBody>
          <a:bodyPr wrap="square">
            <a:spAutoFit/>
          </a:bodyPr>
          <a:lstStyle/>
          <a:p>
            <a:pPr marL="406400" indent="-406400" algn="just">
              <a:lnSpc>
                <a:spcPct val="150000"/>
              </a:lnSpc>
              <a:spcBef>
                <a:spcPts val="600"/>
              </a:spcBef>
              <a:spcAft>
                <a:spcPts val="600"/>
              </a:spcAft>
            </a:pPr>
            <a:r>
              <a:rPr lang="es-CO" sz="1100" dirty="0">
                <a:latin typeface="Arial" panose="020B0604020202020204" pitchFamily="34" charset="0"/>
                <a:ea typeface="Quattrocento Sans" panose="020B0604020202020204" charset="0"/>
                <a:cs typeface="Quattrocento Sans" panose="020B0604020202020204" charset="0"/>
              </a:rPr>
              <a:t>[3]	M. Infantiles, “Prevención de Robos de recién nacidos y niños en unidades,” pp. 1–18, 2007.</a:t>
            </a:r>
            <a:endParaRPr lang="es-CO" sz="1100" dirty="0">
              <a:latin typeface="Quattrocento Sans" panose="020B0604020202020204" charset="0"/>
              <a:ea typeface="Quattrocento Sans" panose="020B0604020202020204" charset="0"/>
              <a:cs typeface="Quattrocento Sans" panose="020B0604020202020204" charset="0"/>
            </a:endParaRPr>
          </a:p>
        </p:txBody>
      </p:sp>
      <p:sp>
        <p:nvSpPr>
          <p:cNvPr id="7" name="Rectángulo 6"/>
          <p:cNvSpPr/>
          <p:nvPr/>
        </p:nvSpPr>
        <p:spPr>
          <a:xfrm>
            <a:off x="100941" y="5166965"/>
            <a:ext cx="3883230" cy="430887"/>
          </a:xfrm>
          <a:prstGeom prst="rect">
            <a:avLst/>
          </a:prstGeom>
        </p:spPr>
        <p:txBody>
          <a:bodyPr wrap="square">
            <a:spAutoFit/>
          </a:bodyPr>
          <a:lstStyle/>
          <a:p>
            <a:r>
              <a:rPr lang="es-CO" sz="1100" dirty="0"/>
              <a:t>https://www.mateobuenoabogado.com/wp-content/uploads/2017/01/Secuestro-Menores-01.jpg</a:t>
            </a:r>
          </a:p>
        </p:txBody>
      </p:sp>
      <p:pic>
        <p:nvPicPr>
          <p:cNvPr id="15" name="Imagen 14"/>
          <p:cNvPicPr>
            <a:picLocks noChangeAspect="1"/>
          </p:cNvPicPr>
          <p:nvPr/>
        </p:nvPicPr>
        <p:blipFill>
          <a:blip r:embed="rId4"/>
          <a:stretch>
            <a:fillRect/>
          </a:stretch>
        </p:blipFill>
        <p:spPr>
          <a:xfrm>
            <a:off x="431836" y="1289199"/>
            <a:ext cx="3781295" cy="3465043"/>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2"/>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7" name="Google Shape;517;p52"/>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8" name="Google Shape;518;p52"/>
          <p:cNvSpPr/>
          <p:nvPr/>
        </p:nvSpPr>
        <p:spPr>
          <a:xfrm>
            <a:off x="4738255" y="913956"/>
            <a:ext cx="2715600" cy="249300"/>
          </a:xfrm>
          <a:prstGeom prst="rect">
            <a:avLst/>
          </a:prstGeom>
          <a:solidFill>
            <a:srgbClr val="07C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19" name="Google Shape;519;p52"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521" name="Google Shape;521;p52"/>
          <p:cNvSpPr txBox="1">
            <a:spLocks noGrp="1"/>
          </p:cNvSpPr>
          <p:nvPr>
            <p:ph type="sldNum" idx="12"/>
          </p:nvPr>
        </p:nvSpPr>
        <p:spPr>
          <a:xfrm>
            <a:off x="11516803" y="6303600"/>
            <a:ext cx="42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
        <p:nvSpPr>
          <p:cNvPr id="18"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20"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Imagen 1"/>
          <p:cNvPicPr>
            <a:picLocks noChangeAspect="1"/>
          </p:cNvPicPr>
          <p:nvPr/>
        </p:nvPicPr>
        <p:blipFill>
          <a:blip r:embed="rId4"/>
          <a:stretch>
            <a:fillRect/>
          </a:stretch>
        </p:blipFill>
        <p:spPr>
          <a:xfrm>
            <a:off x="304799" y="1323758"/>
            <a:ext cx="11423503" cy="5344942"/>
          </a:xfrm>
          <a:prstGeom prst="rect">
            <a:avLst/>
          </a:prstGeom>
        </p:spPr>
      </p:pic>
      <p:sp>
        <p:nvSpPr>
          <p:cNvPr id="22" name="Google Shape;527;p52"/>
          <p:cNvSpPr txBox="1"/>
          <p:nvPr/>
        </p:nvSpPr>
        <p:spPr>
          <a:xfrm>
            <a:off x="50" y="31771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dirty="0" smtClean="0">
                <a:solidFill>
                  <a:schemeClr val="dk1"/>
                </a:solidFill>
                <a:latin typeface="Quattrocento Sans"/>
                <a:ea typeface="Quattrocento Sans"/>
                <a:cs typeface="Quattrocento Sans"/>
                <a:sym typeface="Quattrocento Sans"/>
              </a:rPr>
              <a:t>Aplicación Web</a:t>
            </a:r>
            <a:endParaRPr sz="4400" dirty="0">
              <a:solidFill>
                <a:schemeClr val="dk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2"/>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7" name="Google Shape;517;p52"/>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8" name="Google Shape;518;p52"/>
          <p:cNvSpPr/>
          <p:nvPr/>
        </p:nvSpPr>
        <p:spPr>
          <a:xfrm>
            <a:off x="4738255" y="913956"/>
            <a:ext cx="2715600" cy="249300"/>
          </a:xfrm>
          <a:prstGeom prst="rect">
            <a:avLst/>
          </a:prstGeom>
          <a:solidFill>
            <a:srgbClr val="07C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19" name="Google Shape;519;p52"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521" name="Google Shape;521;p52"/>
          <p:cNvSpPr txBox="1">
            <a:spLocks noGrp="1"/>
          </p:cNvSpPr>
          <p:nvPr>
            <p:ph type="sldNum" idx="12"/>
          </p:nvPr>
        </p:nvSpPr>
        <p:spPr>
          <a:xfrm>
            <a:off x="11516803" y="6303600"/>
            <a:ext cx="42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31</a:t>
            </a:fld>
            <a:endParaRPr sz="1200" b="0" i="0" u="none" strike="noStrike" cap="none">
              <a:solidFill>
                <a:srgbClr val="000000"/>
              </a:solidFill>
              <a:latin typeface="Calibri"/>
              <a:ea typeface="Calibri"/>
              <a:cs typeface="Calibri"/>
              <a:sym typeface="Calibri"/>
            </a:endParaRPr>
          </a:p>
        </p:txBody>
      </p:sp>
      <p:sp>
        <p:nvSpPr>
          <p:cNvPr id="18"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20"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Imagen 1"/>
          <p:cNvPicPr>
            <a:picLocks noChangeAspect="1"/>
          </p:cNvPicPr>
          <p:nvPr/>
        </p:nvPicPr>
        <p:blipFill>
          <a:blip r:embed="rId4"/>
          <a:stretch>
            <a:fillRect/>
          </a:stretch>
        </p:blipFill>
        <p:spPr>
          <a:xfrm>
            <a:off x="720436" y="1600835"/>
            <a:ext cx="10752426" cy="4702766"/>
          </a:xfrm>
          <a:prstGeom prst="rect">
            <a:avLst/>
          </a:prstGeom>
        </p:spPr>
      </p:pic>
      <p:sp>
        <p:nvSpPr>
          <p:cNvPr id="15" name="Google Shape;527;p52"/>
          <p:cNvSpPr txBox="1"/>
          <p:nvPr/>
        </p:nvSpPr>
        <p:spPr>
          <a:xfrm>
            <a:off x="50" y="31771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dirty="0" smtClean="0">
                <a:solidFill>
                  <a:schemeClr val="dk1"/>
                </a:solidFill>
                <a:latin typeface="Quattrocento Sans"/>
                <a:ea typeface="Quattrocento Sans"/>
                <a:cs typeface="Quattrocento Sans"/>
                <a:sym typeface="Quattrocento Sans"/>
              </a:rPr>
              <a:t>Aplicación Web</a:t>
            </a:r>
            <a:endParaRPr sz="4400" dirty="0">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1120337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519;p52"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7"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27;p52"/>
          <p:cNvSpPr txBox="1"/>
          <p:nvPr/>
        </p:nvSpPr>
        <p:spPr>
          <a:xfrm>
            <a:off x="50" y="31771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dirty="0">
                <a:solidFill>
                  <a:schemeClr val="dk1"/>
                </a:solidFill>
                <a:latin typeface="Quattrocento Sans"/>
                <a:ea typeface="Quattrocento Sans"/>
                <a:cs typeface="Quattrocento Sans"/>
                <a:sym typeface="Quattrocento Sans"/>
              </a:rPr>
              <a:t>O</a:t>
            </a:r>
            <a:r>
              <a:rPr lang="es-CO" sz="4400" dirty="0" smtClean="0">
                <a:solidFill>
                  <a:schemeClr val="dk1"/>
                </a:solidFill>
                <a:latin typeface="Quattrocento Sans"/>
                <a:ea typeface="Quattrocento Sans"/>
                <a:cs typeface="Quattrocento Sans"/>
                <a:sym typeface="Quattrocento Sans"/>
              </a:rPr>
              <a:t>bjetivo 5</a:t>
            </a:r>
            <a:endParaRPr sz="4400" dirty="0">
              <a:solidFill>
                <a:schemeClr val="dk1"/>
              </a:solidFill>
              <a:latin typeface="Quattrocento Sans"/>
              <a:ea typeface="Quattrocento Sans"/>
              <a:cs typeface="Quattrocento Sans"/>
              <a:sym typeface="Quattrocento Sans"/>
            </a:endParaRPr>
          </a:p>
        </p:txBody>
      </p:sp>
      <p:sp>
        <p:nvSpPr>
          <p:cNvPr id="9" name="Rectángulo 8"/>
          <p:cNvSpPr/>
          <p:nvPr/>
        </p:nvSpPr>
        <p:spPr>
          <a:xfrm>
            <a:off x="962511" y="1862457"/>
            <a:ext cx="10905550" cy="839974"/>
          </a:xfrm>
          <a:prstGeom prst="rect">
            <a:avLst/>
          </a:prstGeom>
        </p:spPr>
        <p:txBody>
          <a:bodyPr wrap="none">
            <a:spAutoFit/>
          </a:bodyPr>
          <a:lstStyle/>
          <a:p>
            <a:pPr lvl="0" algn="just">
              <a:lnSpc>
                <a:spcPct val="150000"/>
              </a:lnSpc>
              <a:spcBef>
                <a:spcPts val="600"/>
              </a:spcBef>
              <a:spcAft>
                <a:spcPts val="600"/>
              </a:spcAft>
            </a:pPr>
            <a:r>
              <a:rPr lang="es-CO" sz="3600" dirty="0">
                <a:latin typeface="Arial" panose="020B0604020202020204" pitchFamily="34" charset="0"/>
                <a:ea typeface="Quattrocento Sans" panose="020B0604020202020204" charset="0"/>
                <a:cs typeface="Quattrocento Sans" panose="020B0604020202020204" charset="0"/>
              </a:rPr>
              <a:t>Validar las funcionalidades del sistema TI en la  FVL</a:t>
            </a:r>
            <a:endParaRPr lang="es-CO" sz="3600" dirty="0">
              <a:latin typeface="Quattrocento Sans" panose="020B0604020202020204" charset="0"/>
              <a:ea typeface="Quattrocento Sans" panose="020B0604020202020204" charset="0"/>
              <a:cs typeface="Quattrocento Sans" panose="020B0604020202020204" charset="0"/>
            </a:endParaRPr>
          </a:p>
        </p:txBody>
      </p:sp>
      <p:pic>
        <p:nvPicPr>
          <p:cNvPr id="10" name="Imagen 9"/>
          <p:cNvPicPr>
            <a:picLocks noChangeAspect="1"/>
          </p:cNvPicPr>
          <p:nvPr/>
        </p:nvPicPr>
        <p:blipFill>
          <a:blip r:embed="rId3"/>
          <a:stretch>
            <a:fillRect/>
          </a:stretch>
        </p:blipFill>
        <p:spPr>
          <a:xfrm>
            <a:off x="2836818" y="2939126"/>
            <a:ext cx="6297954" cy="2644251"/>
          </a:xfrm>
          <a:prstGeom prst="rect">
            <a:avLst/>
          </a:prstGeom>
        </p:spPr>
      </p:pic>
    </p:spTree>
    <p:extLst>
      <p:ext uri="{BB962C8B-B14F-4D97-AF65-F5344CB8AC3E}">
        <p14:creationId xmlns:p14="http://schemas.microsoft.com/office/powerpoint/2010/main" val="40925734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845933" y="1176510"/>
            <a:ext cx="4529631" cy="3466965"/>
          </a:xfrm>
          <a:prstGeom prst="rect">
            <a:avLst/>
          </a:prstGeom>
        </p:spPr>
      </p:pic>
      <p:pic>
        <p:nvPicPr>
          <p:cNvPr id="6" name="Google Shape;519;p52"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7" name="Google Shape;170;p26"/>
          <p:cNvSpPr/>
          <p:nvPr/>
        </p:nvSpPr>
        <p:spPr>
          <a:xfrm>
            <a:off x="7523236" y="746287"/>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171;p26"/>
          <p:cNvSpPr/>
          <p:nvPr/>
        </p:nvSpPr>
        <p:spPr>
          <a:xfrm>
            <a:off x="0" y="71194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9" name="Google Shape;172;p26"/>
          <p:cNvSpPr/>
          <p:nvPr/>
        </p:nvSpPr>
        <p:spPr>
          <a:xfrm>
            <a:off x="4738255" y="739211"/>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Google Shape;527;p52"/>
          <p:cNvSpPr txBox="1"/>
          <p:nvPr/>
        </p:nvSpPr>
        <p:spPr>
          <a:xfrm>
            <a:off x="0" y="150046"/>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dirty="0" smtClean="0">
                <a:solidFill>
                  <a:schemeClr val="dk1"/>
                </a:solidFill>
                <a:latin typeface="Quattrocento Sans"/>
                <a:ea typeface="Quattrocento Sans"/>
                <a:cs typeface="Quattrocento Sans"/>
                <a:sym typeface="Quattrocento Sans"/>
              </a:rPr>
              <a:t>Validación</a:t>
            </a:r>
            <a:endParaRPr sz="4400" dirty="0">
              <a:solidFill>
                <a:schemeClr val="dk1"/>
              </a:solidFill>
              <a:latin typeface="Quattrocento Sans"/>
              <a:ea typeface="Quattrocento Sans"/>
              <a:cs typeface="Quattrocento Sans"/>
              <a:sym typeface="Quattrocento Sans"/>
            </a:endParaRPr>
          </a:p>
        </p:txBody>
      </p:sp>
      <p:pic>
        <p:nvPicPr>
          <p:cNvPr id="11" name="Imagen 10"/>
          <p:cNvPicPr>
            <a:picLocks noChangeAspect="1"/>
          </p:cNvPicPr>
          <p:nvPr/>
        </p:nvPicPr>
        <p:blipFill>
          <a:blip r:embed="rId4"/>
          <a:stretch>
            <a:fillRect/>
          </a:stretch>
        </p:blipFill>
        <p:spPr>
          <a:xfrm>
            <a:off x="6076416" y="3387767"/>
            <a:ext cx="4918364" cy="2879048"/>
          </a:xfrm>
          <a:prstGeom prst="rect">
            <a:avLst/>
          </a:prstGeom>
        </p:spPr>
      </p:pic>
      <p:sp>
        <p:nvSpPr>
          <p:cNvPr id="13" name="Rectángulo 12"/>
          <p:cNvSpPr/>
          <p:nvPr/>
        </p:nvSpPr>
        <p:spPr>
          <a:xfrm>
            <a:off x="5814568" y="1800821"/>
            <a:ext cx="6239685" cy="954107"/>
          </a:xfrm>
          <a:prstGeom prst="rect">
            <a:avLst/>
          </a:prstGeom>
        </p:spPr>
        <p:txBody>
          <a:bodyPr wrap="square">
            <a:spAutoFit/>
          </a:bodyPr>
          <a:lstStyle/>
          <a:p>
            <a:r>
              <a:rPr lang="es-CO" sz="2800" dirty="0"/>
              <a:t>Tiempo de respuesta de alarma en </a:t>
            </a:r>
            <a:r>
              <a:rPr lang="es-CO" sz="2800" dirty="0" smtClean="0"/>
              <a:t>web ( 7 y 8 </a:t>
            </a:r>
            <a:r>
              <a:rPr lang="es-CO" sz="2800" dirty="0" err="1" smtClean="0"/>
              <a:t>sg</a:t>
            </a:r>
            <a:r>
              <a:rPr lang="es-CO" sz="2800" dirty="0" smtClean="0"/>
              <a:t>)</a:t>
            </a:r>
            <a:endParaRPr lang="es-CO" sz="2800" dirty="0"/>
          </a:p>
        </p:txBody>
      </p:sp>
      <p:sp>
        <p:nvSpPr>
          <p:cNvPr id="14" name="Rectángulo 13"/>
          <p:cNvSpPr/>
          <p:nvPr/>
        </p:nvSpPr>
        <p:spPr>
          <a:xfrm>
            <a:off x="497692" y="5393633"/>
            <a:ext cx="5226111" cy="954107"/>
          </a:xfrm>
          <a:prstGeom prst="rect">
            <a:avLst/>
          </a:prstGeom>
        </p:spPr>
        <p:txBody>
          <a:bodyPr wrap="none">
            <a:spAutoFit/>
          </a:bodyPr>
          <a:lstStyle/>
          <a:p>
            <a:r>
              <a:rPr lang="es-CO" sz="2800" dirty="0" smtClean="0"/>
              <a:t>Tiempo de respuesta en celular</a:t>
            </a:r>
          </a:p>
          <a:p>
            <a:r>
              <a:rPr lang="es-CO" sz="2800" dirty="0" smtClean="0"/>
              <a:t>(1 </a:t>
            </a:r>
            <a:r>
              <a:rPr lang="es-CO" sz="2800" dirty="0" err="1" smtClean="0"/>
              <a:t>sg</a:t>
            </a:r>
            <a:r>
              <a:rPr lang="es-CO" sz="2800" dirty="0" smtClean="0"/>
              <a:t>)</a:t>
            </a:r>
            <a:endParaRPr lang="es-CO" sz="2800" dirty="0"/>
          </a:p>
        </p:txBody>
      </p:sp>
    </p:spTree>
    <p:extLst>
      <p:ext uri="{BB962C8B-B14F-4D97-AF65-F5344CB8AC3E}">
        <p14:creationId xmlns:p14="http://schemas.microsoft.com/office/powerpoint/2010/main" val="24111137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682" name="Google Shape;682;p63"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683" name="Google Shape;683;p63"/>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a:solidFill>
                  <a:schemeClr val="dk1"/>
                </a:solidFill>
                <a:latin typeface="Calibri"/>
                <a:ea typeface="Calibri"/>
                <a:cs typeface="Calibri"/>
                <a:sym typeface="Calibri"/>
              </a:rPr>
              <a:t>Resultados y Contribución</a:t>
            </a:r>
            <a:endParaRPr sz="4400">
              <a:solidFill>
                <a:schemeClr val="dk1"/>
              </a:solidFill>
              <a:latin typeface="Quattrocento Sans"/>
              <a:ea typeface="Quattrocento Sans"/>
              <a:cs typeface="Quattrocento Sans"/>
              <a:sym typeface="Quattrocento Sans"/>
            </a:endParaRPr>
          </a:p>
        </p:txBody>
      </p:sp>
      <p:sp>
        <p:nvSpPr>
          <p:cNvPr id="684" name="Google Shape;684;p63"/>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34</a:t>
            </a:fld>
            <a:endParaRPr sz="1200" b="0" i="0" u="none" strike="noStrike" cap="none">
              <a:solidFill>
                <a:srgbClr val="000000"/>
              </a:solidFill>
              <a:latin typeface="Calibri"/>
              <a:ea typeface="Calibri"/>
              <a:cs typeface="Calibri"/>
              <a:sym typeface="Calibri"/>
            </a:endParaRPr>
          </a:p>
        </p:txBody>
      </p:sp>
      <p:sp>
        <p:nvSpPr>
          <p:cNvPr id="15"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8" name="Google Shape;172;p26"/>
          <p:cNvSpPr/>
          <p:nvPr/>
        </p:nvSpPr>
        <p:spPr>
          <a:xfrm>
            <a:off x="4738255" y="913956"/>
            <a:ext cx="2715490" cy="249382"/>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 name="Imagen 9"/>
          <p:cNvPicPr>
            <a:picLocks noChangeAspect="1"/>
          </p:cNvPicPr>
          <p:nvPr/>
        </p:nvPicPr>
        <p:blipFill>
          <a:blip r:embed="rId4"/>
          <a:stretch>
            <a:fillRect/>
          </a:stretch>
        </p:blipFill>
        <p:spPr>
          <a:xfrm>
            <a:off x="544408" y="1870364"/>
            <a:ext cx="5881617" cy="3803135"/>
          </a:xfrm>
          <a:prstGeom prst="rect">
            <a:avLst/>
          </a:prstGeom>
        </p:spPr>
      </p:pic>
      <p:sp>
        <p:nvSpPr>
          <p:cNvPr id="2" name="CuadroTexto 1"/>
          <p:cNvSpPr txBox="1"/>
          <p:nvPr/>
        </p:nvSpPr>
        <p:spPr>
          <a:xfrm>
            <a:off x="6883445" y="2140715"/>
            <a:ext cx="4851355" cy="2677656"/>
          </a:xfrm>
          <a:prstGeom prst="rect">
            <a:avLst/>
          </a:prstGeom>
          <a:noFill/>
        </p:spPr>
        <p:txBody>
          <a:bodyPr wrap="square" rtlCol="0">
            <a:spAutoFit/>
          </a:bodyPr>
          <a:lstStyle/>
          <a:p>
            <a:pPr algn="just"/>
            <a:r>
              <a:rPr lang="es-CO" sz="2800" dirty="0" smtClean="0"/>
              <a:t>Sistema de administración de información de usuarios, que facilita el manejo de </a:t>
            </a:r>
          </a:p>
          <a:p>
            <a:pPr algn="just"/>
            <a:r>
              <a:rPr lang="es-CO" sz="2800" dirty="0" smtClean="0"/>
              <a:t>Control de acceso a las instalaciones de la Fundación Valle del </a:t>
            </a:r>
            <a:r>
              <a:rPr lang="es-CO" sz="2800" dirty="0"/>
              <a:t>L</a:t>
            </a:r>
            <a:r>
              <a:rPr lang="es-CO" sz="2800" dirty="0" smtClean="0"/>
              <a:t>ili</a:t>
            </a:r>
          </a:p>
        </p:txBody>
      </p:sp>
    </p:spTree>
    <p:extLst>
      <p:ext uri="{BB962C8B-B14F-4D97-AF65-F5344CB8AC3E}">
        <p14:creationId xmlns:p14="http://schemas.microsoft.com/office/powerpoint/2010/main" val="678958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682" name="Google Shape;682;p63"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683" name="Google Shape;683;p63"/>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a:solidFill>
                  <a:schemeClr val="dk1"/>
                </a:solidFill>
                <a:latin typeface="Calibri"/>
                <a:ea typeface="Calibri"/>
                <a:cs typeface="Calibri"/>
                <a:sym typeface="Calibri"/>
              </a:rPr>
              <a:t>Resultados y Contribución</a:t>
            </a:r>
            <a:endParaRPr sz="4400">
              <a:solidFill>
                <a:schemeClr val="dk1"/>
              </a:solidFill>
              <a:latin typeface="Quattrocento Sans"/>
              <a:ea typeface="Quattrocento Sans"/>
              <a:cs typeface="Quattrocento Sans"/>
              <a:sym typeface="Quattrocento Sans"/>
            </a:endParaRPr>
          </a:p>
        </p:txBody>
      </p:sp>
      <p:sp>
        <p:nvSpPr>
          <p:cNvPr id="684" name="Google Shape;684;p63"/>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35</a:t>
            </a:fld>
            <a:endParaRPr sz="1200" b="0" i="0" u="none" strike="noStrike" cap="none">
              <a:solidFill>
                <a:srgbClr val="000000"/>
              </a:solidFill>
              <a:latin typeface="Calibri"/>
              <a:ea typeface="Calibri"/>
              <a:cs typeface="Calibri"/>
              <a:sym typeface="Calibri"/>
            </a:endParaRPr>
          </a:p>
        </p:txBody>
      </p:sp>
      <p:sp>
        <p:nvSpPr>
          <p:cNvPr id="3" name="CuadroTexto 2"/>
          <p:cNvSpPr txBox="1"/>
          <p:nvPr/>
        </p:nvSpPr>
        <p:spPr>
          <a:xfrm>
            <a:off x="5215076" y="1655976"/>
            <a:ext cx="5633034" cy="1384995"/>
          </a:xfrm>
          <a:prstGeom prst="rect">
            <a:avLst/>
          </a:prstGeom>
          <a:noFill/>
        </p:spPr>
        <p:txBody>
          <a:bodyPr wrap="square" rtlCol="0">
            <a:spAutoFit/>
          </a:bodyPr>
          <a:lstStyle/>
          <a:p>
            <a:r>
              <a:rPr lang="es-CO" sz="2800" dirty="0" smtClean="0"/>
              <a:t>Herramienta de seguridad  para el cuidado de menores en el ámbito asistencial</a:t>
            </a:r>
            <a:endParaRPr lang="es-CO" sz="2800" dirty="0"/>
          </a:p>
        </p:txBody>
      </p:sp>
      <p:pic>
        <p:nvPicPr>
          <p:cNvPr id="2" name="Imagen 1"/>
          <p:cNvPicPr>
            <a:picLocks noChangeAspect="1"/>
          </p:cNvPicPr>
          <p:nvPr/>
        </p:nvPicPr>
        <p:blipFill>
          <a:blip r:embed="rId4"/>
          <a:stretch>
            <a:fillRect/>
          </a:stretch>
        </p:blipFill>
        <p:spPr>
          <a:xfrm>
            <a:off x="990520" y="1453342"/>
            <a:ext cx="3747735" cy="4305557"/>
          </a:xfrm>
          <a:prstGeom prst="rect">
            <a:avLst/>
          </a:prstGeom>
        </p:spPr>
      </p:pic>
      <p:sp>
        <p:nvSpPr>
          <p:cNvPr id="6" name="AutoShape 2" descr="blob:https://web.whatsapp.com/1e7cdd58-e55e-4b55-a31d-a45056fad33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7" name="Imagen 6"/>
          <p:cNvPicPr>
            <a:picLocks noChangeAspect="1"/>
          </p:cNvPicPr>
          <p:nvPr/>
        </p:nvPicPr>
        <p:blipFill>
          <a:blip r:embed="rId4"/>
          <a:stretch>
            <a:fillRect/>
          </a:stretch>
        </p:blipFill>
        <p:spPr>
          <a:xfrm>
            <a:off x="5331641" y="3228815"/>
            <a:ext cx="4901921" cy="3439885"/>
          </a:xfrm>
          <a:prstGeom prst="rect">
            <a:avLst/>
          </a:prstGeom>
        </p:spPr>
      </p:pic>
      <p:sp>
        <p:nvSpPr>
          <p:cNvPr id="15"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8" name="Google Shape;172;p26"/>
          <p:cNvSpPr/>
          <p:nvPr/>
        </p:nvSpPr>
        <p:spPr>
          <a:xfrm>
            <a:off x="4738255" y="913956"/>
            <a:ext cx="2715490" cy="249382"/>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927553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pic>
        <p:nvPicPr>
          <p:cNvPr id="729" name="Google Shape;729;p66"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730" name="Google Shape;730;p66"/>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a:solidFill>
                  <a:schemeClr val="dk1"/>
                </a:solidFill>
                <a:latin typeface="Calibri"/>
                <a:ea typeface="Calibri"/>
                <a:cs typeface="Calibri"/>
                <a:sym typeface="Calibri"/>
              </a:rPr>
              <a:t>Conclusiones</a:t>
            </a:r>
            <a:endParaRPr sz="4400">
              <a:solidFill>
                <a:schemeClr val="dk1"/>
              </a:solidFill>
              <a:latin typeface="Quattrocento Sans"/>
              <a:ea typeface="Quattrocento Sans"/>
              <a:cs typeface="Quattrocento Sans"/>
              <a:sym typeface="Quattrocento Sans"/>
            </a:endParaRPr>
          </a:p>
        </p:txBody>
      </p:sp>
      <p:sp>
        <p:nvSpPr>
          <p:cNvPr id="731" name="Google Shape;731;p66"/>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36</a:t>
            </a:fld>
            <a:endParaRPr sz="1200" b="0" i="0" u="none" strike="noStrike" cap="none">
              <a:solidFill>
                <a:srgbClr val="000000"/>
              </a:solidFill>
              <a:latin typeface="Calibri"/>
              <a:ea typeface="Calibri"/>
              <a:cs typeface="Calibri"/>
              <a:sym typeface="Calibri"/>
            </a:endParaRPr>
          </a:p>
        </p:txBody>
      </p:sp>
      <p:sp>
        <p:nvSpPr>
          <p:cNvPr id="732" name="Google Shape;732;p66"/>
          <p:cNvSpPr txBox="1"/>
          <p:nvPr/>
        </p:nvSpPr>
        <p:spPr>
          <a:xfrm>
            <a:off x="357771" y="1854092"/>
            <a:ext cx="5602756" cy="960813"/>
          </a:xfrm>
          <a:prstGeom prst="rect">
            <a:avLst/>
          </a:prstGeom>
          <a:noFill/>
          <a:ln>
            <a:noFill/>
          </a:ln>
        </p:spPr>
        <p:txBody>
          <a:bodyPr spcFirstLastPara="1" wrap="square" lIns="91425" tIns="91425" rIns="91425" bIns="91425" anchor="t" anchorCtr="0">
            <a:noAutofit/>
          </a:bodyPr>
          <a:lstStyle/>
          <a:p>
            <a:pPr marL="457200" lvl="0" indent="-381000">
              <a:buSzPts val="2400"/>
              <a:buChar char="●"/>
            </a:pPr>
            <a:r>
              <a:rPr lang="es-CO" sz="2400" dirty="0"/>
              <a:t>L</a:t>
            </a:r>
            <a:r>
              <a:rPr lang="es-CO" sz="2400" dirty="0" smtClean="0"/>
              <a:t>a </a:t>
            </a:r>
            <a:r>
              <a:rPr lang="es-CO" sz="2400" dirty="0"/>
              <a:t>importancia del cuidado de un proceso en el ámbito asistencial</a:t>
            </a:r>
            <a:endParaRPr sz="2400" dirty="0"/>
          </a:p>
        </p:txBody>
      </p:sp>
      <p:sp>
        <p:nvSpPr>
          <p:cNvPr id="735" name="Google Shape;735;p66"/>
          <p:cNvSpPr txBox="1"/>
          <p:nvPr/>
        </p:nvSpPr>
        <p:spPr>
          <a:xfrm>
            <a:off x="231475" y="4063975"/>
            <a:ext cx="6308100" cy="1370100"/>
          </a:xfrm>
          <a:prstGeom prst="rect">
            <a:avLst/>
          </a:prstGeom>
          <a:noFill/>
          <a:ln>
            <a:noFill/>
          </a:ln>
        </p:spPr>
        <p:txBody>
          <a:bodyPr spcFirstLastPara="1" wrap="square" lIns="91425" tIns="91425" rIns="91425" bIns="91425" anchor="ctr" anchorCtr="0">
            <a:noAutofit/>
          </a:bodyPr>
          <a:lstStyle/>
          <a:p>
            <a:pPr marL="457200" lvl="0" indent="-381000" algn="l" rtl="0">
              <a:spcBef>
                <a:spcPts val="0"/>
              </a:spcBef>
              <a:spcAft>
                <a:spcPts val="0"/>
              </a:spcAft>
              <a:buClr>
                <a:schemeClr val="dk1"/>
              </a:buClr>
              <a:buSzPts val="2400"/>
              <a:buChar char="●"/>
            </a:pPr>
            <a:r>
              <a:rPr lang="es-CO" sz="2400" dirty="0" smtClean="0">
                <a:solidFill>
                  <a:schemeClr val="dk1"/>
                </a:solidFill>
              </a:rPr>
              <a:t>Solución de bajo  costo e inclusión de los encargados del menor de edad en el uso del sistema </a:t>
            </a:r>
            <a:endParaRPr sz="2400" dirty="0">
              <a:solidFill>
                <a:schemeClr val="dk1"/>
              </a:solidFill>
            </a:endParaRPr>
          </a:p>
        </p:txBody>
      </p:sp>
      <p:sp>
        <p:nvSpPr>
          <p:cNvPr id="736" name="Google Shape;736;p66"/>
          <p:cNvSpPr txBox="1"/>
          <p:nvPr/>
        </p:nvSpPr>
        <p:spPr>
          <a:xfrm>
            <a:off x="231475" y="2693875"/>
            <a:ext cx="5787300" cy="1370100"/>
          </a:xfrm>
          <a:prstGeom prst="rect">
            <a:avLst/>
          </a:prstGeom>
          <a:noFill/>
          <a:ln>
            <a:noFill/>
          </a:ln>
        </p:spPr>
        <p:txBody>
          <a:bodyPr spcFirstLastPara="1" wrap="square" lIns="91425" tIns="91425" rIns="91425" bIns="91425" anchor="ctr" anchorCtr="0">
            <a:noAutofit/>
          </a:bodyPr>
          <a:lstStyle/>
          <a:p>
            <a:pPr marL="457200" lvl="0" indent="-381000" algn="l" rtl="0">
              <a:spcBef>
                <a:spcPts val="0"/>
              </a:spcBef>
              <a:spcAft>
                <a:spcPts val="0"/>
              </a:spcAft>
              <a:buClr>
                <a:schemeClr val="dk1"/>
              </a:buClr>
              <a:buSzPts val="2400"/>
              <a:buChar char="●"/>
            </a:pPr>
            <a:r>
              <a:rPr lang="es-CO" sz="2400" dirty="0" smtClean="0">
                <a:solidFill>
                  <a:schemeClr val="dk1"/>
                </a:solidFill>
              </a:rPr>
              <a:t>Tecnología en sistemas de seguridad </a:t>
            </a:r>
            <a:endParaRPr sz="2400" dirty="0">
              <a:solidFill>
                <a:schemeClr val="dk1"/>
              </a:solidFill>
            </a:endParaRPr>
          </a:p>
        </p:txBody>
      </p:sp>
      <p:pic>
        <p:nvPicPr>
          <p:cNvPr id="2" name="Imagen 1"/>
          <p:cNvPicPr>
            <a:picLocks noChangeAspect="1"/>
          </p:cNvPicPr>
          <p:nvPr/>
        </p:nvPicPr>
        <p:blipFill>
          <a:blip r:embed="rId4"/>
          <a:stretch>
            <a:fillRect/>
          </a:stretch>
        </p:blipFill>
        <p:spPr>
          <a:xfrm>
            <a:off x="6539575" y="1854092"/>
            <a:ext cx="5174591" cy="3880944"/>
          </a:xfrm>
          <a:prstGeom prst="rect">
            <a:avLst/>
          </a:prstGeom>
        </p:spPr>
      </p:pic>
      <p:sp>
        <p:nvSpPr>
          <p:cNvPr id="15"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8" name="Google Shape;172;p26"/>
          <p:cNvSpPr/>
          <p:nvPr/>
        </p:nvSpPr>
        <p:spPr>
          <a:xfrm>
            <a:off x="4738255" y="913956"/>
            <a:ext cx="2715490" cy="249382"/>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3" name="Google Shape;743;p67"/>
          <p:cNvSpPr/>
          <p:nvPr/>
        </p:nvSpPr>
        <p:spPr>
          <a:xfrm rot="10800000">
            <a:off x="5001343" y="3126792"/>
            <a:ext cx="2310900" cy="1548900"/>
          </a:xfrm>
          <a:prstGeom prst="rightArrow">
            <a:avLst>
              <a:gd name="adj1" fmla="val 50000"/>
              <a:gd name="adj2" fmla="val 50000"/>
            </a:avLst>
          </a:prstGeom>
          <a:solidFill>
            <a:srgbClr val="4BACC6"/>
          </a:solidFill>
          <a:ln w="9525" cap="flat" cmpd="sng">
            <a:solidFill>
              <a:srgbClr val="4BAC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47" name="Google Shape;747;p67"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748" name="Google Shape;748;p67"/>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a:solidFill>
                  <a:schemeClr val="dk1"/>
                </a:solidFill>
                <a:latin typeface="Calibri"/>
                <a:ea typeface="Calibri"/>
                <a:cs typeface="Calibri"/>
                <a:sym typeface="Calibri"/>
              </a:rPr>
              <a:t>Trabajo futuro</a:t>
            </a:r>
            <a:endParaRPr sz="4400">
              <a:solidFill>
                <a:schemeClr val="dk1"/>
              </a:solidFill>
              <a:latin typeface="Quattrocento Sans"/>
              <a:ea typeface="Quattrocento Sans"/>
              <a:cs typeface="Quattrocento Sans"/>
              <a:sym typeface="Quattrocento Sans"/>
            </a:endParaRPr>
          </a:p>
        </p:txBody>
      </p:sp>
      <p:sp>
        <p:nvSpPr>
          <p:cNvPr id="749" name="Google Shape;749;p67"/>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37</a:t>
            </a:fld>
            <a:endParaRPr sz="1200" b="0" i="0" u="none" strike="noStrike" cap="none">
              <a:solidFill>
                <a:srgbClr val="000000"/>
              </a:solidFill>
              <a:latin typeface="Calibri"/>
              <a:ea typeface="Calibri"/>
              <a:cs typeface="Calibri"/>
              <a:sym typeface="Calibri"/>
            </a:endParaRPr>
          </a:p>
        </p:txBody>
      </p:sp>
      <p:sp>
        <p:nvSpPr>
          <p:cNvPr id="752" name="Google Shape;752;p67"/>
          <p:cNvSpPr txBox="1"/>
          <p:nvPr/>
        </p:nvSpPr>
        <p:spPr>
          <a:xfrm>
            <a:off x="5001343" y="4026033"/>
            <a:ext cx="8333700" cy="9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 name="Imagen 1"/>
          <p:cNvPicPr>
            <a:picLocks noChangeAspect="1"/>
          </p:cNvPicPr>
          <p:nvPr/>
        </p:nvPicPr>
        <p:blipFill>
          <a:blip r:embed="rId4"/>
          <a:stretch>
            <a:fillRect/>
          </a:stretch>
        </p:blipFill>
        <p:spPr>
          <a:xfrm>
            <a:off x="224936" y="2603594"/>
            <a:ext cx="4776407" cy="2684087"/>
          </a:xfrm>
          <a:prstGeom prst="rect">
            <a:avLst/>
          </a:prstGeom>
        </p:spPr>
      </p:pic>
      <p:sp>
        <p:nvSpPr>
          <p:cNvPr id="14"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7" name="Google Shape;172;p26"/>
          <p:cNvSpPr/>
          <p:nvPr/>
        </p:nvSpPr>
        <p:spPr>
          <a:xfrm>
            <a:off x="4738255" y="913956"/>
            <a:ext cx="2715490" cy="249382"/>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 name="Imagen 2"/>
          <p:cNvPicPr>
            <a:picLocks noChangeAspect="1"/>
          </p:cNvPicPr>
          <p:nvPr/>
        </p:nvPicPr>
        <p:blipFill>
          <a:blip r:embed="rId5"/>
          <a:stretch>
            <a:fillRect/>
          </a:stretch>
        </p:blipFill>
        <p:spPr>
          <a:xfrm>
            <a:off x="7526380" y="2646682"/>
            <a:ext cx="3953924" cy="259791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pic>
        <p:nvPicPr>
          <p:cNvPr id="790" name="Google Shape;790;p70"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791" name="Google Shape;791;p70"/>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a:solidFill>
                  <a:schemeClr val="dk1"/>
                </a:solidFill>
                <a:latin typeface="Calibri"/>
                <a:ea typeface="Calibri"/>
                <a:cs typeface="Calibri"/>
                <a:sym typeface="Calibri"/>
              </a:rPr>
              <a:t>Preguntas</a:t>
            </a:r>
            <a:endParaRPr sz="4400">
              <a:solidFill>
                <a:schemeClr val="dk1"/>
              </a:solidFill>
              <a:latin typeface="Quattrocento Sans"/>
              <a:ea typeface="Quattrocento Sans"/>
              <a:cs typeface="Quattrocento Sans"/>
              <a:sym typeface="Quattrocento Sans"/>
            </a:endParaRPr>
          </a:p>
        </p:txBody>
      </p:sp>
      <p:sp>
        <p:nvSpPr>
          <p:cNvPr id="792" name="Google Shape;792;p70"/>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38</a:t>
            </a:fld>
            <a:endParaRPr sz="1200" b="0" i="0" u="none" strike="noStrike" cap="none">
              <a:solidFill>
                <a:srgbClr val="000000"/>
              </a:solidFill>
              <a:latin typeface="Calibri"/>
              <a:ea typeface="Calibri"/>
              <a:cs typeface="Calibri"/>
              <a:sym typeface="Calibri"/>
            </a:endParaRPr>
          </a:p>
        </p:txBody>
      </p:sp>
      <p:pic>
        <p:nvPicPr>
          <p:cNvPr id="2" name="Imagen 1"/>
          <p:cNvPicPr>
            <a:picLocks noChangeAspect="1"/>
          </p:cNvPicPr>
          <p:nvPr/>
        </p:nvPicPr>
        <p:blipFill>
          <a:blip r:embed="rId4"/>
          <a:stretch>
            <a:fillRect/>
          </a:stretch>
        </p:blipFill>
        <p:spPr>
          <a:xfrm>
            <a:off x="1330988" y="1870157"/>
            <a:ext cx="8658749" cy="3303676"/>
          </a:xfrm>
          <a:prstGeom prst="rect">
            <a:avLst/>
          </a:prstGeom>
        </p:spPr>
      </p:pic>
      <p:sp>
        <p:nvSpPr>
          <p:cNvPr id="3" name="Rectángulo 2"/>
          <p:cNvSpPr/>
          <p:nvPr/>
        </p:nvSpPr>
        <p:spPr>
          <a:xfrm>
            <a:off x="772886" y="5962930"/>
            <a:ext cx="6096000" cy="253916"/>
          </a:xfrm>
          <a:prstGeom prst="rect">
            <a:avLst/>
          </a:prstGeom>
        </p:spPr>
        <p:txBody>
          <a:bodyPr>
            <a:spAutoFit/>
          </a:bodyPr>
          <a:lstStyle/>
          <a:p>
            <a:r>
              <a:rPr lang="es-CO" sz="1050" dirty="0"/>
              <a:t>https://www.babygest.es/wp-content/uploads/2016/09/preguntas-sobre-su-origen.jpg</a:t>
            </a:r>
          </a:p>
        </p:txBody>
      </p:sp>
      <p:sp>
        <p:nvSpPr>
          <p:cNvPr id="12"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5" name="Google Shape;172;p26"/>
          <p:cNvSpPr/>
          <p:nvPr/>
        </p:nvSpPr>
        <p:spPr>
          <a:xfrm>
            <a:off x="4738255" y="913956"/>
            <a:ext cx="2715490" cy="249382"/>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71"/>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0" name="Google Shape;800;p71"/>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02" name="Google Shape;802;p71"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803" name="Google Shape;803;p71"/>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a:solidFill>
                  <a:schemeClr val="dk1"/>
                </a:solidFill>
                <a:latin typeface="Calibri"/>
                <a:ea typeface="Calibri"/>
                <a:cs typeface="Calibri"/>
                <a:sym typeface="Calibri"/>
              </a:rPr>
              <a:t>Bibliografía</a:t>
            </a:r>
            <a:endParaRPr sz="4400">
              <a:solidFill>
                <a:schemeClr val="dk1"/>
              </a:solidFill>
              <a:latin typeface="Quattrocento Sans"/>
              <a:ea typeface="Quattrocento Sans"/>
              <a:cs typeface="Quattrocento Sans"/>
              <a:sym typeface="Quattrocento Sans"/>
            </a:endParaRPr>
          </a:p>
        </p:txBody>
      </p:sp>
      <p:sp>
        <p:nvSpPr>
          <p:cNvPr id="804" name="Google Shape;804;p71"/>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39</a:t>
            </a:fld>
            <a:endParaRPr sz="1200" b="0" i="0" u="none" strike="noStrike" cap="none">
              <a:solidFill>
                <a:srgbClr val="000000"/>
              </a:solidFill>
              <a:latin typeface="Calibri"/>
              <a:ea typeface="Calibri"/>
              <a:cs typeface="Calibri"/>
              <a:sym typeface="Calibri"/>
            </a:endParaRPr>
          </a:p>
        </p:txBody>
      </p:sp>
      <p:sp>
        <p:nvSpPr>
          <p:cNvPr id="9"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2" name="Google Shape;172;p26"/>
          <p:cNvSpPr/>
          <p:nvPr/>
        </p:nvSpPr>
        <p:spPr>
          <a:xfrm>
            <a:off x="4738255" y="913956"/>
            <a:ext cx="2715490" cy="249382"/>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 name="Rectángulo 1"/>
          <p:cNvSpPr/>
          <p:nvPr/>
        </p:nvSpPr>
        <p:spPr>
          <a:xfrm>
            <a:off x="1077684" y="1259973"/>
            <a:ext cx="9710059" cy="5401479"/>
          </a:xfrm>
          <a:prstGeom prst="rect">
            <a:avLst/>
          </a:prstGeom>
        </p:spPr>
        <p:txBody>
          <a:bodyPr wrap="square">
            <a:spAutoFit/>
          </a:bodyPr>
          <a:lstStyle/>
          <a:p>
            <a:pPr algn="just">
              <a:lnSpc>
                <a:spcPct val="150000"/>
              </a:lnSpc>
              <a:spcBef>
                <a:spcPts val="600"/>
              </a:spcBef>
              <a:spcAft>
                <a:spcPts val="600"/>
              </a:spcAft>
            </a:pPr>
            <a:r>
              <a:rPr lang="es-CO" sz="1000" dirty="0">
                <a:latin typeface="Arial" panose="020B0604020202020204" pitchFamily="34" charset="0"/>
                <a:ea typeface="Quattrocento Sans" panose="020B0604020202020204" charset="0"/>
                <a:cs typeface="Quattrocento Sans" panose="020B0604020202020204" charset="0"/>
              </a:rPr>
              <a:t>[10] Carlos Arturo (2014,Septiembre 10). </a:t>
            </a:r>
            <a:r>
              <a:rPr lang="es-CO" sz="1000" dirty="0" err="1">
                <a:latin typeface="Arial" panose="020B0604020202020204" pitchFamily="34" charset="0"/>
                <a:ea typeface="Quattrocento Sans" panose="020B0604020202020204" charset="0"/>
                <a:cs typeface="Quattrocento Sans" panose="020B0604020202020204" charset="0"/>
              </a:rPr>
              <a:t>Falkon</a:t>
            </a:r>
            <a:r>
              <a:rPr lang="es-CO" sz="1000" dirty="0">
                <a:latin typeface="Arial" panose="020B0604020202020204" pitchFamily="34" charset="0"/>
                <a:ea typeface="Quattrocento Sans" panose="020B0604020202020204" charset="0"/>
                <a:cs typeface="Quattrocento Sans" panose="020B0604020202020204" charset="0"/>
              </a:rPr>
              <a:t> Master [online]. </a:t>
            </a:r>
            <a:r>
              <a:rPr lang="es-CO" sz="1000" dirty="0" err="1">
                <a:latin typeface="Arial" panose="020B0604020202020204" pitchFamily="34" charset="0"/>
                <a:ea typeface="Quattrocento Sans" panose="020B0604020202020204" charset="0"/>
                <a:cs typeface="Quattrocento Sans" panose="020B0604020202020204" charset="0"/>
              </a:rPr>
              <a:t>Available</a:t>
            </a:r>
            <a:r>
              <a:rPr lang="es-CO" sz="1000" dirty="0">
                <a:latin typeface="Arial" panose="020B0604020202020204" pitchFamily="34" charset="0"/>
                <a:ea typeface="Quattrocento Sans" panose="020B0604020202020204" charset="0"/>
                <a:cs typeface="Quattrocento Sans" panose="020B0604020202020204" charset="0"/>
              </a:rPr>
              <a:t>:</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s-CO" sz="1000" u="sng" dirty="0">
                <a:latin typeface="Arial" panose="020B0604020202020204" pitchFamily="34" charset="0"/>
                <a:ea typeface="Quattrocento Sans" panose="020B0604020202020204" charset="0"/>
                <a:cs typeface="Quattrocento Sans" panose="020B0604020202020204" charset="0"/>
                <a:hlinkClick r:id="rId4"/>
              </a:rPr>
              <a:t>http://www.falconmasters.com/web-design/que-es-front-end-y-que-es-back-end</a:t>
            </a:r>
            <a:r>
              <a:rPr lang="es-CO" sz="1000" u="sng" dirty="0" smtClean="0">
                <a:latin typeface="Arial" panose="020B0604020202020204" pitchFamily="34" charset="0"/>
                <a:ea typeface="Quattrocento Sans" panose="020B0604020202020204" charset="0"/>
                <a:cs typeface="Quattrocento Sans" panose="020B0604020202020204" charset="0"/>
                <a:hlinkClick r:id="rId4"/>
              </a:rPr>
              <a:t>/</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s-CO" sz="1000" dirty="0">
                <a:latin typeface="Arial" panose="020B0604020202020204" pitchFamily="34" charset="0"/>
                <a:ea typeface="Quattrocento Sans" panose="020B0604020202020204" charset="0"/>
                <a:cs typeface="Quattrocento Sans" panose="020B0604020202020204" charset="0"/>
              </a:rPr>
              <a:t>[11] Ingenio Virtual(2015,Agosto 27). Proyectos web [online]. </a:t>
            </a:r>
            <a:r>
              <a:rPr lang="es-CO" sz="1000" dirty="0" err="1">
                <a:latin typeface="Arial" panose="020B0604020202020204" pitchFamily="34" charset="0"/>
                <a:ea typeface="Quattrocento Sans" panose="020B0604020202020204" charset="0"/>
                <a:cs typeface="Quattrocento Sans" panose="020B0604020202020204" charset="0"/>
              </a:rPr>
              <a:t>Available</a:t>
            </a:r>
            <a:r>
              <a:rPr lang="es-CO" sz="1000" dirty="0">
                <a:latin typeface="Arial" panose="020B0604020202020204" pitchFamily="34" charset="0"/>
                <a:ea typeface="Quattrocento Sans" panose="020B0604020202020204" charset="0"/>
                <a:cs typeface="Quattrocento Sans" panose="020B0604020202020204" charset="0"/>
              </a:rPr>
              <a:t>:</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s-CO" sz="1000" u="sng" dirty="0">
                <a:latin typeface="Arial" panose="020B0604020202020204" pitchFamily="34" charset="0"/>
                <a:ea typeface="Quattrocento Sans" panose="020B0604020202020204" charset="0"/>
                <a:cs typeface="Quattrocento Sans" panose="020B0604020202020204" charset="0"/>
                <a:hlinkClick r:id="rId5"/>
              </a:rPr>
              <a:t>http://www.ingeniovirtual.com/conceptos-basicos-sobre-tecnologias-de-desarrollo-web</a:t>
            </a:r>
            <a:r>
              <a:rPr lang="es-CO" sz="1000" u="sng" dirty="0" smtClean="0">
                <a:latin typeface="Arial" panose="020B0604020202020204" pitchFamily="34" charset="0"/>
                <a:ea typeface="Quattrocento Sans" panose="020B0604020202020204" charset="0"/>
                <a:cs typeface="Quattrocento Sans" panose="020B0604020202020204" charset="0"/>
                <a:hlinkClick r:id="rId5"/>
              </a:rPr>
              <a:t>/</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n-US" sz="1000" dirty="0">
                <a:latin typeface="Arial" panose="020B0604020202020204" pitchFamily="34" charset="0"/>
                <a:ea typeface="Quattrocento Sans" panose="020B0604020202020204" charset="0"/>
                <a:cs typeface="Quattrocento Sans" panose="020B0604020202020204" charset="0"/>
              </a:rPr>
              <a:t>[12] APIS(2016, </a:t>
            </a:r>
            <a:r>
              <a:rPr lang="en-US" sz="1000" dirty="0" err="1">
                <a:latin typeface="Arial" panose="020B0604020202020204" pitchFamily="34" charset="0"/>
                <a:ea typeface="Quattrocento Sans" panose="020B0604020202020204" charset="0"/>
                <a:cs typeface="Quattrocento Sans" panose="020B0604020202020204" charset="0"/>
              </a:rPr>
              <a:t>Marzo</a:t>
            </a:r>
            <a:r>
              <a:rPr lang="en-US" sz="1000" dirty="0">
                <a:latin typeface="Arial" panose="020B0604020202020204" pitchFamily="34" charset="0"/>
                <a:ea typeface="Quattrocento Sans" panose="020B0604020202020204" charset="0"/>
                <a:cs typeface="Quattrocento Sans" panose="020B0604020202020204" charset="0"/>
              </a:rPr>
              <a:t> 23). API REST [online]. Available: </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n-US" sz="1000" u="sng" dirty="0">
                <a:latin typeface="Arial" panose="020B0604020202020204" pitchFamily="34" charset="0"/>
                <a:ea typeface="Quattrocento Sans" panose="020B0604020202020204" charset="0"/>
                <a:cs typeface="Quattrocento Sans" panose="020B0604020202020204" charset="0"/>
                <a:hlinkClick r:id="rId6"/>
              </a:rPr>
              <a:t>https://</a:t>
            </a:r>
            <a:r>
              <a:rPr lang="en-US" sz="1000" u="sng" dirty="0" smtClean="0">
                <a:latin typeface="Arial" panose="020B0604020202020204" pitchFamily="34" charset="0"/>
                <a:ea typeface="Quattrocento Sans" panose="020B0604020202020204" charset="0"/>
                <a:cs typeface="Quattrocento Sans" panose="020B0604020202020204" charset="0"/>
                <a:hlinkClick r:id="rId6"/>
              </a:rPr>
              <a:t>bbvaopen4u.com/es/actualidad/api-rest-que-es-y-cuales-son-sus-ventajas-en-el-desarrollo-de-proyectos</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s-CO" sz="1000" dirty="0">
                <a:latin typeface="Arial" panose="020B0604020202020204" pitchFamily="34" charset="0"/>
                <a:ea typeface="Quattrocento Sans" panose="020B0604020202020204" charset="0"/>
                <a:cs typeface="Quattrocento Sans" panose="020B0604020202020204" charset="0"/>
              </a:rPr>
              <a:t>[13] </a:t>
            </a:r>
            <a:r>
              <a:rPr lang="es-CO" sz="1000" dirty="0" err="1">
                <a:latin typeface="Arial" panose="020B0604020202020204" pitchFamily="34" charset="0"/>
                <a:ea typeface="Quattrocento Sans" panose="020B0604020202020204" charset="0"/>
                <a:cs typeface="Quattrocento Sans" panose="020B0604020202020204" charset="0"/>
              </a:rPr>
              <a:t>Noni</a:t>
            </a:r>
            <a:r>
              <a:rPr lang="es-CO" sz="1000" dirty="0">
                <a:latin typeface="Arial" panose="020B0604020202020204" pitchFamily="34" charset="0"/>
                <a:ea typeface="Quattrocento Sans" panose="020B0604020202020204" charset="0"/>
                <a:cs typeface="Quattrocento Sans" panose="020B0604020202020204" charset="0"/>
              </a:rPr>
              <a:t> </a:t>
            </a:r>
            <a:r>
              <a:rPr lang="es-CO" sz="1000" dirty="0" err="1">
                <a:latin typeface="Arial" panose="020B0604020202020204" pitchFamily="34" charset="0"/>
                <a:ea typeface="Quattrocento Sans" panose="020B0604020202020204" charset="0"/>
                <a:cs typeface="Quattrocento Sans" panose="020B0604020202020204" charset="0"/>
              </a:rPr>
              <a:t>Mokati</a:t>
            </a:r>
            <a:r>
              <a:rPr lang="es-CO" sz="1000" dirty="0">
                <a:latin typeface="Arial" panose="020B0604020202020204" pitchFamily="34" charset="0"/>
                <a:ea typeface="Quattrocento Sans" panose="020B0604020202020204" charset="0"/>
                <a:cs typeface="Quattrocento Sans" panose="020B0604020202020204" charset="0"/>
              </a:rPr>
              <a:t> (2015, Marzo 14). Sistema Para Robo de Menores[online]. </a:t>
            </a:r>
            <a:r>
              <a:rPr lang="es-CO" sz="1000" dirty="0" err="1">
                <a:latin typeface="Arial" panose="020B0604020202020204" pitchFamily="34" charset="0"/>
                <a:ea typeface="Quattrocento Sans" panose="020B0604020202020204" charset="0"/>
                <a:cs typeface="Quattrocento Sans" panose="020B0604020202020204" charset="0"/>
              </a:rPr>
              <a:t>Available</a:t>
            </a:r>
            <a:r>
              <a:rPr lang="es-CO" sz="1000" dirty="0">
                <a:latin typeface="Arial" panose="020B0604020202020204" pitchFamily="34" charset="0"/>
                <a:ea typeface="Quattrocento Sans" panose="020B0604020202020204" charset="0"/>
                <a:cs typeface="Quattrocento Sans" panose="020B0604020202020204" charset="0"/>
              </a:rPr>
              <a:t>:</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s-CO" sz="1000" u="sng" dirty="0">
                <a:latin typeface="Arial" panose="020B0604020202020204" pitchFamily="34" charset="0"/>
                <a:ea typeface="Quattrocento Sans" panose="020B0604020202020204" charset="0"/>
                <a:cs typeface="Quattrocento Sans" panose="020B0604020202020204" charset="0"/>
                <a:hlinkClick r:id="rId7"/>
              </a:rPr>
              <a:t>https://</a:t>
            </a:r>
            <a:r>
              <a:rPr lang="es-CO" sz="1000" u="sng" dirty="0" smtClean="0">
                <a:latin typeface="Arial" panose="020B0604020202020204" pitchFamily="34" charset="0"/>
                <a:ea typeface="Quattrocento Sans" panose="020B0604020202020204" charset="0"/>
                <a:cs typeface="Quattrocento Sans" panose="020B0604020202020204" charset="0"/>
                <a:hlinkClick r:id="rId7"/>
              </a:rPr>
              <a:t>www.iol.co.za/news/hospital-installs-system-to-stop-baby-theft-1831978</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s-CO" sz="1000" dirty="0">
                <a:latin typeface="Arial" panose="020B0604020202020204" pitchFamily="34" charset="0"/>
                <a:ea typeface="Quattrocento Sans" panose="020B0604020202020204" charset="0"/>
                <a:cs typeface="Quattrocento Sans" panose="020B0604020202020204" charset="0"/>
              </a:rPr>
              <a:t>[14] </a:t>
            </a:r>
            <a:r>
              <a:rPr lang="es-CO" sz="1000" dirty="0" err="1">
                <a:latin typeface="Arial" panose="020B0604020202020204" pitchFamily="34" charset="0"/>
                <a:ea typeface="Quattrocento Sans" panose="020B0604020202020204" charset="0"/>
                <a:cs typeface="Quattrocento Sans" panose="020B0604020202020204" charset="0"/>
              </a:rPr>
              <a:t>Centrak</a:t>
            </a:r>
            <a:r>
              <a:rPr lang="es-CO" sz="1000" dirty="0">
                <a:latin typeface="Arial" panose="020B0604020202020204" pitchFamily="34" charset="0"/>
                <a:ea typeface="Quattrocento Sans" panose="020B0604020202020204" charset="0"/>
                <a:cs typeface="Quattrocento Sans" panose="020B0604020202020204" charset="0"/>
              </a:rPr>
              <a:t>(2017, Agosto 8). Sistema de seguridad infantil con precisión[online]: </a:t>
            </a:r>
            <a:r>
              <a:rPr lang="es-CO" sz="1000" dirty="0" err="1">
                <a:latin typeface="Arial" panose="020B0604020202020204" pitchFamily="34" charset="0"/>
                <a:ea typeface="Quattrocento Sans" panose="020B0604020202020204" charset="0"/>
                <a:cs typeface="Quattrocento Sans" panose="020B0604020202020204" charset="0"/>
              </a:rPr>
              <a:t>Available</a:t>
            </a:r>
            <a:r>
              <a:rPr lang="es-CO" sz="1000" dirty="0">
                <a:latin typeface="Arial" panose="020B0604020202020204" pitchFamily="34" charset="0"/>
                <a:ea typeface="Quattrocento Sans" panose="020B0604020202020204" charset="0"/>
                <a:cs typeface="Quattrocento Sans" panose="020B0604020202020204" charset="0"/>
              </a:rPr>
              <a:t>: </a:t>
            </a:r>
            <a:r>
              <a:rPr lang="es-CO" sz="1000" u="sng" dirty="0">
                <a:latin typeface="Arial" panose="020B0604020202020204" pitchFamily="34" charset="0"/>
                <a:ea typeface="Quattrocento Sans" panose="020B0604020202020204" charset="0"/>
                <a:cs typeface="Quattrocento Sans" panose="020B0604020202020204" charset="0"/>
                <a:hlinkClick r:id="rId8"/>
              </a:rPr>
              <a:t>https://www.centrak.com/newbaby-infant-protection</a:t>
            </a:r>
            <a:r>
              <a:rPr lang="es-CO" sz="1000" u="sng" dirty="0" smtClean="0">
                <a:latin typeface="Arial" panose="020B0604020202020204" pitchFamily="34" charset="0"/>
                <a:ea typeface="Quattrocento Sans" panose="020B0604020202020204" charset="0"/>
                <a:cs typeface="Quattrocento Sans" panose="020B0604020202020204" charset="0"/>
                <a:hlinkClick r:id="rId8"/>
              </a:rPr>
              <a:t>/</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s-CO" sz="1000" dirty="0">
                <a:latin typeface="Arial" panose="020B0604020202020204" pitchFamily="34" charset="0"/>
                <a:ea typeface="Quattrocento Sans" panose="020B0604020202020204" charset="0"/>
                <a:cs typeface="Quattrocento Sans" panose="020B0604020202020204" charset="0"/>
              </a:rPr>
              <a:t>[15] </a:t>
            </a:r>
            <a:r>
              <a:rPr lang="es-CO" sz="1000" dirty="0" err="1">
                <a:latin typeface="Arial" panose="020B0604020202020204" pitchFamily="34" charset="0"/>
                <a:ea typeface="Quattrocento Sans" panose="020B0604020202020204" charset="0"/>
                <a:cs typeface="Quattrocento Sans" panose="020B0604020202020204" charset="0"/>
              </a:rPr>
              <a:t>RobertoPonce</a:t>
            </a:r>
            <a:r>
              <a:rPr lang="es-CO" sz="1000" dirty="0">
                <a:latin typeface="Arial" panose="020B0604020202020204" pitchFamily="34" charset="0"/>
                <a:ea typeface="Quattrocento Sans" panose="020B0604020202020204" charset="0"/>
                <a:cs typeface="Quattrocento Sans" panose="020B0604020202020204" charset="0"/>
              </a:rPr>
              <a:t>( 2013, Enero 16) Brazalete Antirrobo para Niños [online]. </a:t>
            </a:r>
            <a:r>
              <a:rPr lang="es-CO" sz="1000" dirty="0" err="1">
                <a:latin typeface="Arial" panose="020B0604020202020204" pitchFamily="34" charset="0"/>
                <a:ea typeface="Quattrocento Sans" panose="020B0604020202020204" charset="0"/>
                <a:cs typeface="Quattrocento Sans" panose="020B0604020202020204" charset="0"/>
              </a:rPr>
              <a:t>Available:</a:t>
            </a:r>
            <a:r>
              <a:rPr lang="es-CO" sz="1000" u="sng" dirty="0" err="1">
                <a:latin typeface="Arial" panose="020B0604020202020204" pitchFamily="34" charset="0"/>
                <a:ea typeface="Quattrocento Sans" panose="020B0604020202020204" charset="0"/>
                <a:cs typeface="Quattrocento Sans" panose="020B0604020202020204" charset="0"/>
                <a:hlinkClick r:id="rId9"/>
              </a:rPr>
              <a:t>https</a:t>
            </a:r>
            <a:r>
              <a:rPr lang="es-CO" sz="1000" u="sng" dirty="0">
                <a:latin typeface="Arial" panose="020B0604020202020204" pitchFamily="34" charset="0"/>
                <a:ea typeface="Quattrocento Sans" panose="020B0604020202020204" charset="0"/>
                <a:cs typeface="Quattrocento Sans" panose="020B0604020202020204" charset="0"/>
                <a:hlinkClick r:id="rId9"/>
              </a:rPr>
              <a:t>://</a:t>
            </a:r>
            <a:r>
              <a:rPr lang="es-CO" sz="1000" u="sng" dirty="0" smtClean="0">
                <a:latin typeface="Arial" panose="020B0604020202020204" pitchFamily="34" charset="0"/>
                <a:ea typeface="Quattrocento Sans" panose="020B0604020202020204" charset="0"/>
                <a:cs typeface="Quattrocento Sans" panose="020B0604020202020204" charset="0"/>
                <a:hlinkClick r:id="rId9"/>
              </a:rPr>
              <a:t>www.proceso.com.mx/330793/mexicano-inventa-brazalete-antirrobo-para-ninos-2</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s-CO" sz="1000" dirty="0" smtClean="0">
                <a:latin typeface="Arial" panose="020B0604020202020204" pitchFamily="34" charset="0"/>
                <a:ea typeface="Quattrocento Sans" panose="020B0604020202020204" charset="0"/>
                <a:cs typeface="Quattrocento Sans" panose="020B0604020202020204" charset="0"/>
              </a:rPr>
              <a:t>[16</a:t>
            </a:r>
            <a:r>
              <a:rPr lang="es-CO" sz="1000" dirty="0">
                <a:latin typeface="Arial" panose="020B0604020202020204" pitchFamily="34" charset="0"/>
                <a:ea typeface="Quattrocento Sans" panose="020B0604020202020204" charset="0"/>
                <a:cs typeface="Quattrocento Sans" panose="020B0604020202020204" charset="0"/>
              </a:rPr>
              <a:t>] Redacción el Tiempo (2014, 3 junio) Sistema Anti robo para bebes [online]</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n-US" sz="1000" dirty="0">
                <a:latin typeface="Arial" panose="020B0604020202020204" pitchFamily="34" charset="0"/>
                <a:ea typeface="Quattrocento Sans" panose="020B0604020202020204" charset="0"/>
                <a:cs typeface="Quattrocento Sans" panose="020B0604020202020204" charset="0"/>
              </a:rPr>
              <a:t>Available: </a:t>
            </a:r>
            <a:r>
              <a:rPr lang="en-US" sz="1000" u="sng" dirty="0">
                <a:latin typeface="Arial" panose="020B0604020202020204" pitchFamily="34" charset="0"/>
                <a:ea typeface="Quattrocento Sans" panose="020B0604020202020204" charset="0"/>
                <a:cs typeface="Quattrocento Sans" panose="020B0604020202020204" charset="0"/>
                <a:hlinkClick r:id="rId10"/>
              </a:rPr>
              <a:t>https://</a:t>
            </a:r>
            <a:r>
              <a:rPr lang="en-US" sz="1000" u="sng" dirty="0" smtClean="0">
                <a:latin typeface="Arial" panose="020B0604020202020204" pitchFamily="34" charset="0"/>
                <a:ea typeface="Quattrocento Sans" panose="020B0604020202020204" charset="0"/>
                <a:cs typeface="Quattrocento Sans" panose="020B0604020202020204" charset="0"/>
                <a:hlinkClick r:id="rId10"/>
              </a:rPr>
              <a:t>www.eltiempo.com/archivo/documento/MAM-308208</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n-US" sz="1000" dirty="0">
                <a:latin typeface="Arial" panose="020B0604020202020204" pitchFamily="34" charset="0"/>
                <a:ea typeface="Quattrocento Sans" panose="020B0604020202020204" charset="0"/>
                <a:cs typeface="Quattrocento Sans" panose="020B0604020202020204" charset="0"/>
              </a:rPr>
              <a:t>[17] Ann </a:t>
            </a:r>
            <a:r>
              <a:rPr lang="en-US" sz="1000" dirty="0" err="1">
                <a:latin typeface="Arial" panose="020B0604020202020204" pitchFamily="34" charset="0"/>
                <a:ea typeface="Quattrocento Sans" panose="020B0604020202020204" charset="0"/>
                <a:cs typeface="Quattrocento Sans" panose="020B0604020202020204" charset="0"/>
              </a:rPr>
              <a:t>Mapleridge</a:t>
            </a:r>
            <a:r>
              <a:rPr lang="en-US" sz="1000" dirty="0">
                <a:latin typeface="Arial" panose="020B0604020202020204" pitchFamily="34" charset="0"/>
                <a:ea typeface="Quattrocento Sans" panose="020B0604020202020204" charset="0"/>
                <a:cs typeface="Quattrocento Sans" panose="020B0604020202020204" charset="0"/>
              </a:rPr>
              <a:t> (2018; 2 </a:t>
            </a:r>
            <a:r>
              <a:rPr lang="en-US" sz="1000" dirty="0" err="1">
                <a:latin typeface="Arial" panose="020B0604020202020204" pitchFamily="34" charset="0"/>
                <a:ea typeface="Quattrocento Sans" panose="020B0604020202020204" charset="0"/>
                <a:cs typeface="Quattrocento Sans" panose="020B0604020202020204" charset="0"/>
              </a:rPr>
              <a:t>Enero</a:t>
            </a:r>
            <a:r>
              <a:rPr lang="en-US" sz="1000" dirty="0">
                <a:latin typeface="Arial" panose="020B0604020202020204" pitchFamily="34" charset="0"/>
                <a:ea typeface="Quattrocento Sans" panose="020B0604020202020204" charset="0"/>
                <a:cs typeface="Quattrocento Sans" panose="020B0604020202020204" charset="0"/>
              </a:rPr>
              <a:t>) </a:t>
            </a:r>
            <a:r>
              <a:rPr lang="en-US" sz="1000" dirty="0" err="1">
                <a:latin typeface="Arial" panose="020B0604020202020204" pitchFamily="34" charset="0"/>
                <a:ea typeface="Quattrocento Sans" panose="020B0604020202020204" charset="0"/>
                <a:cs typeface="Quattrocento Sans" panose="020B0604020202020204" charset="0"/>
              </a:rPr>
              <a:t>Caracteristicas</a:t>
            </a:r>
            <a:r>
              <a:rPr lang="en-US" sz="1000" dirty="0">
                <a:latin typeface="Arial" panose="020B0604020202020204" pitchFamily="34" charset="0"/>
                <a:ea typeface="Quattrocento Sans" panose="020B0604020202020204" charset="0"/>
                <a:cs typeface="Quattrocento Sans" panose="020B0604020202020204" charset="0"/>
              </a:rPr>
              <a:t> Bluetooth[online] Available:</a:t>
            </a:r>
            <a:endParaRPr lang="es-CO" sz="1000" dirty="0">
              <a:latin typeface="Quattrocento Sans" panose="020B0604020202020204" charset="0"/>
              <a:ea typeface="Quattrocento Sans" panose="020B0604020202020204" charset="0"/>
              <a:cs typeface="Quattrocento Sans" panose="020B0604020202020204" charset="0"/>
            </a:endParaRPr>
          </a:p>
          <a:p>
            <a:r>
              <a:rPr lang="en-US" sz="1000" u="sng" dirty="0">
                <a:solidFill>
                  <a:srgbClr val="0000FF"/>
                </a:solidFill>
                <a:latin typeface="Arial" panose="020B0604020202020204" pitchFamily="34" charset="0"/>
                <a:ea typeface="Quattrocento Sans" panose="020B0604020202020204" charset="0"/>
                <a:cs typeface="Quattrocento Sans" panose="020B0604020202020204" charset="0"/>
                <a:hlinkClick r:id="rId11"/>
              </a:rPr>
              <a:t>https://techlandia.com/caracteristicas-tecnologia-bluetooth-sobre_515340/jkk</a:t>
            </a:r>
            <a:endParaRPr lang="es-CO" sz="1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4" name="Google Shape;224;p30"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225" name="Google Shape;225;p30"/>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Quattrocento Sans"/>
              <a:buNone/>
            </a:pPr>
            <a:r>
              <a:rPr lang="es-CO" sz="4400">
                <a:solidFill>
                  <a:schemeClr val="dk1"/>
                </a:solidFill>
                <a:latin typeface="Quattrocento Sans"/>
                <a:ea typeface="Quattrocento Sans"/>
                <a:cs typeface="Quattrocento Sans"/>
                <a:sym typeface="Quattrocento Sans"/>
              </a:rPr>
              <a:t>Problema</a:t>
            </a:r>
            <a:endParaRPr/>
          </a:p>
        </p:txBody>
      </p:sp>
      <p:sp>
        <p:nvSpPr>
          <p:cNvPr id="226" name="Google Shape;226;p30"/>
          <p:cNvSpPr txBox="1">
            <a:spLocks noGrp="1"/>
          </p:cNvSpPr>
          <p:nvPr>
            <p:ph type="sldNum" idx="12"/>
          </p:nvPr>
        </p:nvSpPr>
        <p:spPr>
          <a:xfrm>
            <a:off x="11660594" y="6303597"/>
            <a:ext cx="2793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
        <p:nvSpPr>
          <p:cNvPr id="14"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6"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 name="Rectángulo 1"/>
          <p:cNvSpPr/>
          <p:nvPr/>
        </p:nvSpPr>
        <p:spPr>
          <a:xfrm>
            <a:off x="816637" y="1539247"/>
            <a:ext cx="10221477" cy="2308324"/>
          </a:xfrm>
          <a:prstGeom prst="rect">
            <a:avLst/>
          </a:prstGeom>
        </p:spPr>
        <p:txBody>
          <a:bodyPr wrap="square">
            <a:spAutoFit/>
          </a:bodyPr>
          <a:lstStyle/>
          <a:p>
            <a:pPr algn="just"/>
            <a:r>
              <a:rPr lang="es-CO" sz="2400" dirty="0">
                <a:latin typeface="Arial" panose="020B0604020202020204" pitchFamily="34" charset="0"/>
                <a:ea typeface="Quattrocento Sans" panose="020B0604020202020204" charset="0"/>
              </a:rPr>
              <a:t>En la Fundación Valle de Lili no se cuenta con un proceso adecuado para el control de acceso  de usuarios acompañados con menores de edad, ya que este proceso se realiza de forma manual </a:t>
            </a:r>
            <a:r>
              <a:rPr lang="es-CO" sz="2400" dirty="0" smtClean="0">
                <a:latin typeface="Arial" panose="020B0604020202020204" pitchFamily="34" charset="0"/>
                <a:ea typeface="Quattrocento Sans" panose="020B0604020202020204" charset="0"/>
              </a:rPr>
              <a:t>y no permite estar al tanto de la seguridad del  menor dentro de la institución, como peor  consecuencia, pueden presentarse secuestros asociados al menor de edad.</a:t>
            </a:r>
            <a:endParaRPr lang="es-CO" sz="2400" dirty="0"/>
          </a:p>
        </p:txBody>
      </p:sp>
      <p:pic>
        <p:nvPicPr>
          <p:cNvPr id="4" name="Imagen 3"/>
          <p:cNvPicPr>
            <a:picLocks noChangeAspect="1"/>
          </p:cNvPicPr>
          <p:nvPr/>
        </p:nvPicPr>
        <p:blipFill>
          <a:blip r:embed="rId4"/>
          <a:stretch>
            <a:fillRect/>
          </a:stretch>
        </p:blipFill>
        <p:spPr>
          <a:xfrm>
            <a:off x="3636549" y="3847571"/>
            <a:ext cx="3976434" cy="2042160"/>
          </a:xfrm>
          <a:prstGeom prst="rect">
            <a:avLst/>
          </a:prstGeom>
        </p:spPr>
      </p:pic>
      <p:sp>
        <p:nvSpPr>
          <p:cNvPr id="5" name="Rectángulo 4"/>
          <p:cNvSpPr/>
          <p:nvPr/>
        </p:nvSpPr>
        <p:spPr>
          <a:xfrm>
            <a:off x="3523824" y="5932945"/>
            <a:ext cx="6096000" cy="338554"/>
          </a:xfrm>
          <a:prstGeom prst="rect">
            <a:avLst/>
          </a:prstGeom>
        </p:spPr>
        <p:txBody>
          <a:bodyPr>
            <a:spAutoFit/>
          </a:bodyPr>
          <a:lstStyle/>
          <a:p>
            <a:r>
              <a:rPr lang="es-CO" sz="800" dirty="0" smtClean="0"/>
              <a:t>Imagen tomada de: http</a:t>
            </a:r>
            <a:r>
              <a:rPr lang="es-CO" sz="800" dirty="0"/>
              <a:t>://3.bp.blogspot.com/-ThWdQCMhVeA/UKFc8kvzCUI/AAAAAAAAC54/uFKHpL3eEXA/s1600/Fotolia_18344221_Subscription_L.jpg</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3" name="Google Shape;253;p32"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254" name="Google Shape;254;p32"/>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a:solidFill>
                  <a:schemeClr val="dk1"/>
                </a:solidFill>
                <a:latin typeface="Quattrocento Sans"/>
                <a:ea typeface="Quattrocento Sans"/>
                <a:cs typeface="Quattrocento Sans"/>
                <a:sym typeface="Quattrocento Sans"/>
              </a:rPr>
              <a:t>Objetivo general</a:t>
            </a:r>
            <a:endParaRPr sz="4400">
              <a:solidFill>
                <a:schemeClr val="dk1"/>
              </a:solidFill>
              <a:latin typeface="Quattrocento Sans"/>
              <a:ea typeface="Quattrocento Sans"/>
              <a:cs typeface="Quattrocento Sans"/>
              <a:sym typeface="Quattrocento Sans"/>
            </a:endParaRPr>
          </a:p>
        </p:txBody>
      </p:sp>
      <p:sp>
        <p:nvSpPr>
          <p:cNvPr id="255" name="Google Shape;255;p32"/>
          <p:cNvSpPr txBox="1">
            <a:spLocks noGrp="1"/>
          </p:cNvSpPr>
          <p:nvPr>
            <p:ph type="sldNum" idx="12"/>
          </p:nvPr>
        </p:nvSpPr>
        <p:spPr>
          <a:xfrm>
            <a:off x="11660594" y="6303597"/>
            <a:ext cx="2793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5</a:t>
            </a:fld>
            <a:endParaRPr sz="1200" b="0" i="0" u="none" strike="noStrike" cap="none">
              <a:solidFill>
                <a:srgbClr val="000000"/>
              </a:solidFill>
              <a:latin typeface="Calibri"/>
              <a:ea typeface="Calibri"/>
              <a:cs typeface="Calibri"/>
              <a:sym typeface="Calibri"/>
            </a:endParaRPr>
          </a:p>
        </p:txBody>
      </p:sp>
      <p:sp>
        <p:nvSpPr>
          <p:cNvPr id="257" name="Google Shape;257;p32"/>
          <p:cNvSpPr/>
          <p:nvPr/>
        </p:nvSpPr>
        <p:spPr>
          <a:xfrm>
            <a:off x="4155950" y="2205450"/>
            <a:ext cx="7694400" cy="2599500"/>
          </a:xfrm>
          <a:prstGeom prst="rect">
            <a:avLst/>
          </a:prstGeom>
          <a:noFill/>
          <a:ln>
            <a:noFill/>
          </a:ln>
        </p:spPr>
        <p:txBody>
          <a:bodyPr spcFirstLastPara="1" wrap="square" lIns="91425" tIns="45700" rIns="91425" bIns="45700" anchor="t" anchorCtr="0">
            <a:noAutofit/>
          </a:bodyPr>
          <a:lstStyle/>
          <a:p>
            <a:pPr algn="just"/>
            <a:r>
              <a:rPr lang="es-CO" sz="2400" dirty="0"/>
              <a:t>Desarrollar y validar un sistema de tecnología de información (TI), que contribuya al mejoramiento de la seguridad en el control de acceso de usuarios acompañados con menores de edad en la  Fundación Valle del Lili.</a:t>
            </a:r>
          </a:p>
        </p:txBody>
      </p:sp>
      <p:pic>
        <p:nvPicPr>
          <p:cNvPr id="258" name="Google Shape;258;p32"/>
          <p:cNvPicPr preferRelativeResize="0"/>
          <p:nvPr/>
        </p:nvPicPr>
        <p:blipFill>
          <a:blip r:embed="rId4">
            <a:alphaModFix/>
          </a:blip>
          <a:stretch>
            <a:fillRect/>
          </a:stretch>
        </p:blipFill>
        <p:spPr>
          <a:xfrm>
            <a:off x="1056150" y="1855275"/>
            <a:ext cx="2857500" cy="2838450"/>
          </a:xfrm>
          <a:prstGeom prst="rect">
            <a:avLst/>
          </a:prstGeom>
          <a:noFill/>
          <a:ln>
            <a:noFill/>
          </a:ln>
        </p:spPr>
      </p:pic>
      <p:sp>
        <p:nvSpPr>
          <p:cNvPr id="11"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3"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3"/>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4" name="Google Shape;264;p33"/>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5" name="Google Shape;265;p33"/>
          <p:cNvSpPr/>
          <p:nvPr/>
        </p:nvSpPr>
        <p:spPr>
          <a:xfrm>
            <a:off x="4738255" y="913956"/>
            <a:ext cx="2715600" cy="249300"/>
          </a:xfrm>
          <a:prstGeom prst="rect">
            <a:avLst/>
          </a:prstGeom>
          <a:solidFill>
            <a:srgbClr val="07C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66" name="Google Shape;266;p33"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267" name="Google Shape;267;p33"/>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a:solidFill>
                  <a:schemeClr val="dk1"/>
                </a:solidFill>
                <a:latin typeface="Quattrocento Sans"/>
                <a:ea typeface="Quattrocento Sans"/>
                <a:cs typeface="Quattrocento Sans"/>
                <a:sym typeface="Quattrocento Sans"/>
              </a:rPr>
              <a:t>Objetivos específicos</a:t>
            </a:r>
            <a:endParaRPr sz="4400">
              <a:solidFill>
                <a:schemeClr val="dk1"/>
              </a:solidFill>
              <a:latin typeface="Quattrocento Sans"/>
              <a:ea typeface="Quattrocento Sans"/>
              <a:cs typeface="Quattrocento Sans"/>
              <a:sym typeface="Quattrocento Sans"/>
            </a:endParaRPr>
          </a:p>
        </p:txBody>
      </p:sp>
      <p:sp>
        <p:nvSpPr>
          <p:cNvPr id="268" name="Google Shape;268;p33"/>
          <p:cNvSpPr txBox="1">
            <a:spLocks noGrp="1"/>
          </p:cNvSpPr>
          <p:nvPr>
            <p:ph type="sldNum" idx="12"/>
          </p:nvPr>
        </p:nvSpPr>
        <p:spPr>
          <a:xfrm>
            <a:off x="11660594" y="6303597"/>
            <a:ext cx="2793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
        <p:nvSpPr>
          <p:cNvPr id="269" name="Google Shape;269;p33"/>
          <p:cNvSpPr txBox="1"/>
          <p:nvPr/>
        </p:nvSpPr>
        <p:spPr>
          <a:xfrm>
            <a:off x="0" y="6293451"/>
            <a:ext cx="11660700" cy="54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000"/>
              <a:buFont typeface="Calibri"/>
              <a:buNone/>
            </a:pPr>
            <a:r>
              <a:rPr lang="es-CO" sz="1000" b="0" i="0" u="none" strike="noStrike" cap="none">
                <a:solidFill>
                  <a:schemeClr val="dk1"/>
                </a:solidFill>
                <a:latin typeface="Calibri"/>
                <a:ea typeface="Calibri"/>
                <a:cs typeface="Calibri"/>
                <a:sym typeface="Calibri"/>
              </a:rPr>
              <a:t>Fuentes: </a:t>
            </a:r>
            <a:r>
              <a:rPr lang="es-CO" sz="1000" u="sng">
                <a:solidFill>
                  <a:schemeClr val="hlink"/>
                </a:solidFill>
                <a:latin typeface="Calibri"/>
                <a:ea typeface="Calibri"/>
                <a:cs typeface="Calibri"/>
                <a:sym typeface="Calibri"/>
                <a:hlinkClick r:id="rId4"/>
              </a:rPr>
              <a:t>https://www.psychologytoday.com/blog/how-do-life/201407/objetives</a:t>
            </a:r>
            <a:r>
              <a:rPr lang="es-CO" sz="1000">
                <a:solidFill>
                  <a:schemeClr val="dk1"/>
                </a:solidFill>
                <a:latin typeface="Calibri"/>
                <a:ea typeface="Calibri"/>
                <a:cs typeface="Calibri"/>
                <a:sym typeface="Calibri"/>
              </a:rPr>
              <a:t> </a:t>
            </a:r>
            <a:endParaRPr sz="1000">
              <a:solidFill>
                <a:schemeClr val="dk1"/>
              </a:solidFill>
              <a:uFill>
                <a:noFill/>
              </a:uFill>
              <a:latin typeface="Calibri"/>
              <a:ea typeface="Calibri"/>
              <a:cs typeface="Calibri"/>
              <a:sym typeface="Calibri"/>
              <a:hlinkClick r:id="rId5"/>
            </a:endParaRPr>
          </a:p>
        </p:txBody>
      </p:sp>
      <p:sp>
        <p:nvSpPr>
          <p:cNvPr id="270" name="Google Shape;270;p33"/>
          <p:cNvSpPr/>
          <p:nvPr/>
        </p:nvSpPr>
        <p:spPr>
          <a:xfrm>
            <a:off x="283150" y="1592670"/>
            <a:ext cx="8219400" cy="4145637"/>
          </a:xfrm>
          <a:prstGeom prst="rect">
            <a:avLst/>
          </a:prstGeom>
          <a:noFill/>
          <a:ln>
            <a:noFill/>
          </a:ln>
        </p:spPr>
        <p:txBody>
          <a:bodyPr spcFirstLastPara="1" wrap="square" lIns="91425" tIns="45700" rIns="91425" bIns="45700" anchor="t" anchorCtr="0">
            <a:noAutofit/>
          </a:bodyPr>
          <a:lstStyle/>
          <a:p>
            <a:pPr marL="342900" lvl="0" indent="-342900">
              <a:buFont typeface="+mj-lt"/>
              <a:buAutoNum type="arabicPeriod"/>
            </a:pPr>
            <a:r>
              <a:rPr lang="es-CO" sz="1800" dirty="0"/>
              <a:t>Identificar y caracterizar las actividades relacionadas con los procesos de control de acceso a los usuarios acompañados con un menor de edad</a:t>
            </a:r>
            <a:r>
              <a:rPr lang="es-CO" sz="1800" dirty="0" smtClean="0"/>
              <a:t>.</a:t>
            </a:r>
          </a:p>
          <a:p>
            <a:pPr marL="342900" lvl="0" indent="-342900">
              <a:buFont typeface="+mj-lt"/>
              <a:buAutoNum type="arabicPeriod"/>
            </a:pPr>
            <a:endParaRPr lang="es-CO" sz="1800" dirty="0"/>
          </a:p>
          <a:p>
            <a:pPr marL="342900" lvl="0" indent="-342900">
              <a:buFont typeface="+mj-lt"/>
              <a:buAutoNum type="arabicPeriod"/>
            </a:pPr>
            <a:r>
              <a:rPr lang="es-CO" sz="1800" dirty="0"/>
              <a:t>Modelar el proceso de acceso de los usuarios, para llevar acabo un control de acceso más seguro</a:t>
            </a:r>
            <a:r>
              <a:rPr lang="es-CO" sz="1800" dirty="0" smtClean="0"/>
              <a:t>.</a:t>
            </a:r>
          </a:p>
          <a:p>
            <a:pPr marL="342900" lvl="0" indent="-342900">
              <a:buFont typeface="+mj-lt"/>
              <a:buAutoNum type="arabicPeriod"/>
            </a:pPr>
            <a:endParaRPr lang="es-CO" sz="1800" dirty="0"/>
          </a:p>
          <a:p>
            <a:pPr marL="342900" lvl="0" indent="-342900">
              <a:buFont typeface="+mj-lt"/>
              <a:buAutoNum type="arabicPeriod"/>
            </a:pPr>
            <a:r>
              <a:rPr lang="es-CO" sz="1800" dirty="0"/>
              <a:t>Implementar un módulo de alerta, que permita notificar que un menor de edad se encuentra en </a:t>
            </a:r>
            <a:r>
              <a:rPr lang="es-CO" sz="1800" dirty="0" smtClean="0"/>
              <a:t>riesgo</a:t>
            </a:r>
          </a:p>
          <a:p>
            <a:pPr marL="342900" lvl="0" indent="-342900">
              <a:buFont typeface="+mj-lt"/>
              <a:buAutoNum type="arabicPeriod"/>
            </a:pPr>
            <a:endParaRPr lang="es-CO" sz="1800" dirty="0"/>
          </a:p>
          <a:p>
            <a:pPr marL="342900" lvl="0" indent="-342900">
              <a:buFont typeface="+mj-lt"/>
              <a:buAutoNum type="arabicPeriod"/>
            </a:pPr>
            <a:r>
              <a:rPr lang="es-CO" sz="1800" dirty="0"/>
              <a:t>Desarrollar la implementación del sistema en una aplicación web, que permita administrar la supervisión y monitoreo del control de acceso de los usuarios</a:t>
            </a:r>
            <a:r>
              <a:rPr lang="es-CO" sz="1800" dirty="0" smtClean="0"/>
              <a:t>.</a:t>
            </a:r>
          </a:p>
          <a:p>
            <a:pPr marL="342900" lvl="0" indent="-342900">
              <a:buFont typeface="+mj-lt"/>
              <a:buAutoNum type="arabicPeriod"/>
            </a:pPr>
            <a:endParaRPr lang="es-CO" sz="1800" dirty="0"/>
          </a:p>
          <a:p>
            <a:pPr marL="342900" lvl="0" indent="-342900">
              <a:buFont typeface="+mj-lt"/>
              <a:buAutoNum type="arabicPeriod"/>
            </a:pPr>
            <a:r>
              <a:rPr lang="es-CO" sz="1800" dirty="0"/>
              <a:t>Validar las funcionalidades del sistema TI en la  FVL</a:t>
            </a:r>
          </a:p>
        </p:txBody>
      </p:sp>
      <p:pic>
        <p:nvPicPr>
          <p:cNvPr id="271" name="Google Shape;271;p33" descr="https://static.turbosquid.com/Preview/2014/07/09__05_35_10/fre_6.jpgfeda2cb7-9a95-4802-baaf-cedcf83a4a76Original.jpg"/>
          <p:cNvPicPr preferRelativeResize="0"/>
          <p:nvPr/>
        </p:nvPicPr>
        <p:blipFill rotWithShape="1">
          <a:blip r:embed="rId6">
            <a:alphaModFix/>
          </a:blip>
          <a:srcRect/>
          <a:stretch/>
        </p:blipFill>
        <p:spPr>
          <a:xfrm>
            <a:off x="8909679" y="2010480"/>
            <a:ext cx="2675445" cy="2675445"/>
          </a:xfrm>
          <a:prstGeom prst="rect">
            <a:avLst/>
          </a:prstGeom>
          <a:noFill/>
          <a:ln>
            <a:noFill/>
          </a:ln>
        </p:spPr>
      </p:pic>
      <p:sp>
        <p:nvSpPr>
          <p:cNvPr id="11"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3"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66;p33"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267;p33"/>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dirty="0" smtClean="0">
                <a:solidFill>
                  <a:schemeClr val="dk1"/>
                </a:solidFill>
                <a:latin typeface="Quattrocento Sans"/>
                <a:ea typeface="Quattrocento Sans"/>
                <a:cs typeface="Quattrocento Sans"/>
                <a:sym typeface="Quattrocento Sans"/>
              </a:rPr>
              <a:t>Marco Teórico</a:t>
            </a:r>
            <a:endParaRPr sz="4400" dirty="0">
              <a:solidFill>
                <a:schemeClr val="dk1"/>
              </a:solidFill>
              <a:latin typeface="Quattrocento Sans"/>
              <a:ea typeface="Quattrocento Sans"/>
              <a:cs typeface="Quattrocento Sans"/>
              <a:sym typeface="Quattrocento Sans"/>
            </a:endParaRP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 name="Google Shape;270;p33"/>
          <p:cNvSpPr/>
          <p:nvPr/>
        </p:nvSpPr>
        <p:spPr>
          <a:xfrm>
            <a:off x="283150" y="1592670"/>
            <a:ext cx="8219400" cy="4145637"/>
          </a:xfrm>
          <a:prstGeom prst="rect">
            <a:avLst/>
          </a:prstGeom>
          <a:noFill/>
          <a:ln>
            <a:noFill/>
          </a:ln>
        </p:spPr>
        <p:txBody>
          <a:bodyPr spcFirstLastPara="1" wrap="square" lIns="91425" tIns="45700" rIns="91425" bIns="45700" anchor="t" anchorCtr="0">
            <a:noAutofit/>
          </a:bodyPr>
          <a:lstStyle/>
          <a:p>
            <a:pPr lvl="0"/>
            <a:endParaRPr lang="es-CO" sz="1800" dirty="0"/>
          </a:p>
        </p:txBody>
      </p:sp>
      <p:sp>
        <p:nvSpPr>
          <p:cNvPr id="10" name="Google Shape;270;p33"/>
          <p:cNvSpPr/>
          <p:nvPr/>
        </p:nvSpPr>
        <p:spPr>
          <a:xfrm>
            <a:off x="559014" y="1592670"/>
            <a:ext cx="7943536" cy="1981803"/>
          </a:xfrm>
          <a:prstGeom prst="rect">
            <a:avLst/>
          </a:prstGeom>
          <a:noFill/>
          <a:ln>
            <a:noFill/>
          </a:ln>
        </p:spPr>
        <p:txBody>
          <a:bodyPr spcFirstLastPara="1" wrap="square" lIns="91425" tIns="45700" rIns="91425" bIns="45700" anchor="t" anchorCtr="0">
            <a:noAutofit/>
          </a:bodyPr>
          <a:lstStyle/>
          <a:p>
            <a:pPr marL="342900" lvl="0" indent="-342900" algn="just">
              <a:buFont typeface="+mj-lt"/>
              <a:buAutoNum type="arabicPeriod"/>
            </a:pPr>
            <a:r>
              <a:rPr lang="es-CO" sz="2400" b="1" dirty="0"/>
              <a:t>BPM</a:t>
            </a:r>
            <a:r>
              <a:rPr lang="es-CO" sz="2400" dirty="0"/>
              <a:t> es una colaboración entre personas de negocio y tecnólogos para fomentar procesos de negocio efectivos, ágiles y transparentes. BPM abarca personas, sistemas, funciones, negocios, clientes, proveedores y socios [4</a:t>
            </a:r>
            <a:r>
              <a:rPr lang="es-CO" sz="2400" dirty="0" smtClean="0"/>
              <a:t>].</a:t>
            </a:r>
          </a:p>
          <a:p>
            <a:pPr marL="342900" lvl="0" indent="-342900">
              <a:buFont typeface="+mj-lt"/>
              <a:buAutoNum type="arabicPeriod"/>
            </a:pPr>
            <a:endParaRPr lang="es-CO" sz="1800" dirty="0" smtClean="0"/>
          </a:p>
        </p:txBody>
      </p:sp>
      <p:sp>
        <p:nvSpPr>
          <p:cNvPr id="11" name="Google Shape;270;p33"/>
          <p:cNvSpPr/>
          <p:nvPr/>
        </p:nvSpPr>
        <p:spPr>
          <a:xfrm>
            <a:off x="2955489" y="4003805"/>
            <a:ext cx="8219400" cy="1760289"/>
          </a:xfrm>
          <a:prstGeom prst="rect">
            <a:avLst/>
          </a:prstGeom>
          <a:noFill/>
          <a:ln>
            <a:noFill/>
          </a:ln>
        </p:spPr>
        <p:txBody>
          <a:bodyPr spcFirstLastPara="1" wrap="square" lIns="91425" tIns="45700" rIns="91425" bIns="45700" anchor="t" anchorCtr="0">
            <a:noAutofit/>
          </a:bodyPr>
          <a:lstStyle/>
          <a:p>
            <a:pPr marL="342900" lvl="0" indent="-342900" algn="just">
              <a:buFont typeface="+mj-lt"/>
              <a:buAutoNum type="arabicPeriod"/>
            </a:pPr>
            <a:r>
              <a:rPr lang="es-CO" sz="2400" b="1" dirty="0" smtClean="0"/>
              <a:t>Bluetooth:</a:t>
            </a:r>
            <a:r>
              <a:rPr lang="es-ES" sz="2400" dirty="0"/>
              <a:t>E</a:t>
            </a:r>
            <a:r>
              <a:rPr lang="es-ES" sz="2400" dirty="0" smtClean="0"/>
              <a:t>s </a:t>
            </a:r>
            <a:r>
              <a:rPr lang="es-ES" sz="2400" dirty="0"/>
              <a:t>un protocolo de comunicaciones que sirve para la transmisión inalámbrica de datos (fotos, música, contactos…) y voz entre diferentes dispositivos que se hallan a corta distancia, dentro de un radio de alcance</a:t>
            </a:r>
            <a:endParaRPr lang="es-CO" sz="2400" dirty="0" smtClean="0"/>
          </a:p>
        </p:txBody>
      </p:sp>
      <p:pic>
        <p:nvPicPr>
          <p:cNvPr id="12" name="Imagen 11"/>
          <p:cNvPicPr>
            <a:picLocks noChangeAspect="1"/>
          </p:cNvPicPr>
          <p:nvPr/>
        </p:nvPicPr>
        <p:blipFill>
          <a:blip r:embed="rId3"/>
          <a:stretch>
            <a:fillRect/>
          </a:stretch>
        </p:blipFill>
        <p:spPr>
          <a:xfrm>
            <a:off x="1033099" y="3793232"/>
            <a:ext cx="1543846" cy="1892150"/>
          </a:xfrm>
          <a:prstGeom prst="rect">
            <a:avLst/>
          </a:prstGeom>
        </p:spPr>
      </p:pic>
      <p:pic>
        <p:nvPicPr>
          <p:cNvPr id="14" name="Imagen 13"/>
          <p:cNvPicPr>
            <a:picLocks noChangeAspect="1"/>
          </p:cNvPicPr>
          <p:nvPr/>
        </p:nvPicPr>
        <p:blipFill>
          <a:blip r:embed="rId4"/>
          <a:stretch>
            <a:fillRect/>
          </a:stretch>
        </p:blipFill>
        <p:spPr>
          <a:xfrm>
            <a:off x="8556223" y="1592670"/>
            <a:ext cx="3306855" cy="2200562"/>
          </a:xfrm>
          <a:prstGeom prst="rect">
            <a:avLst/>
          </a:prstGeom>
        </p:spPr>
      </p:pic>
      <p:sp>
        <p:nvSpPr>
          <p:cNvPr id="15" name="Rectángulo 14"/>
          <p:cNvSpPr/>
          <p:nvPr/>
        </p:nvSpPr>
        <p:spPr>
          <a:xfrm>
            <a:off x="969189" y="6291829"/>
            <a:ext cx="6096000" cy="246221"/>
          </a:xfrm>
          <a:prstGeom prst="rect">
            <a:avLst/>
          </a:prstGeom>
        </p:spPr>
        <p:txBody>
          <a:bodyPr>
            <a:spAutoFit/>
          </a:bodyPr>
          <a:lstStyle/>
          <a:p>
            <a:r>
              <a:rPr lang="en-US" sz="1000" dirty="0"/>
              <a:t>[6]	P. E.-R. D. C. I, D. </a:t>
            </a:r>
            <a:r>
              <a:rPr lang="en-US" sz="1000" dirty="0" err="1"/>
              <a:t>Garin</a:t>
            </a:r>
            <a:r>
              <a:rPr lang="en-US" sz="1000" dirty="0"/>
              <a:t>, M. Hazard, and P. A. J. González, “Bluetooth,” 2013.</a:t>
            </a:r>
            <a:endParaRPr lang="es-CO" sz="1000" dirty="0"/>
          </a:p>
        </p:txBody>
      </p:sp>
      <p:sp>
        <p:nvSpPr>
          <p:cNvPr id="16" name="Rectángulo 15"/>
          <p:cNvSpPr/>
          <p:nvPr/>
        </p:nvSpPr>
        <p:spPr>
          <a:xfrm>
            <a:off x="977681" y="5852910"/>
            <a:ext cx="6096000" cy="415498"/>
          </a:xfrm>
          <a:prstGeom prst="rect">
            <a:avLst/>
          </a:prstGeom>
        </p:spPr>
        <p:txBody>
          <a:bodyPr>
            <a:spAutoFit/>
          </a:bodyPr>
          <a:lstStyle/>
          <a:p>
            <a:pPr marL="406400" indent="-406400" algn="just">
              <a:lnSpc>
                <a:spcPct val="150000"/>
              </a:lnSpc>
              <a:spcBef>
                <a:spcPts val="600"/>
              </a:spcBef>
              <a:spcAft>
                <a:spcPts val="600"/>
              </a:spcAft>
            </a:pPr>
            <a:r>
              <a:rPr lang="es-CO" sz="1000" dirty="0">
                <a:latin typeface="Arial" panose="020B0604020202020204" pitchFamily="34" charset="0"/>
                <a:ea typeface="Quattrocento Sans" panose="020B0604020202020204" charset="0"/>
                <a:cs typeface="Quattrocento Sans" panose="020B0604020202020204" charset="0"/>
              </a:rPr>
              <a:t>[4]	K. </a:t>
            </a:r>
            <a:r>
              <a:rPr lang="es-CO" sz="1000" dirty="0" err="1">
                <a:latin typeface="Arial" panose="020B0604020202020204" pitchFamily="34" charset="0"/>
                <a:ea typeface="Quattrocento Sans" panose="020B0604020202020204" charset="0"/>
                <a:cs typeface="Quattrocento Sans" panose="020B0604020202020204" charset="0"/>
              </a:rPr>
              <a:t>Garimella</a:t>
            </a:r>
            <a:r>
              <a:rPr lang="es-CO" sz="1000" dirty="0">
                <a:latin typeface="Arial" panose="020B0604020202020204" pitchFamily="34" charset="0"/>
                <a:ea typeface="Quattrocento Sans" panose="020B0604020202020204" charset="0"/>
                <a:cs typeface="Quattrocento Sans" panose="020B0604020202020204" charset="0"/>
              </a:rPr>
              <a:t>, M. Lees, and B. Williams, </a:t>
            </a:r>
            <a:r>
              <a:rPr lang="es-CO" sz="1000" i="1" dirty="0">
                <a:latin typeface="Arial" panose="020B0604020202020204" pitchFamily="34" charset="0"/>
                <a:ea typeface="Quattrocento Sans" panose="020B0604020202020204" charset="0"/>
                <a:cs typeface="Quattrocento Sans" panose="020B0604020202020204" charset="0"/>
              </a:rPr>
              <a:t>Introducción a BPM para DUMIS</a:t>
            </a:r>
            <a:r>
              <a:rPr lang="es-CO" sz="1000" dirty="0">
                <a:latin typeface="Arial" panose="020B0604020202020204" pitchFamily="34" charset="0"/>
                <a:ea typeface="Quattrocento Sans" panose="020B0604020202020204" charset="0"/>
                <a:cs typeface="Quattrocento Sans" panose="020B0604020202020204" charset="0"/>
              </a:rPr>
              <a:t>. 2008</a:t>
            </a:r>
            <a:r>
              <a:rPr lang="es-CO" dirty="0">
                <a:latin typeface="Arial" panose="020B0604020202020204" pitchFamily="34" charset="0"/>
                <a:ea typeface="Quattrocento Sans" panose="020B0604020202020204" charset="0"/>
                <a:cs typeface="Quattrocento Sans" panose="020B0604020202020204" charset="0"/>
              </a:rPr>
              <a:t>.</a:t>
            </a:r>
            <a:endParaRPr lang="es-CO" dirty="0">
              <a:latin typeface="Quattrocento Sans" panose="020B0604020202020204" charset="0"/>
              <a:ea typeface="Quattrocento Sans" panose="020B0604020202020204" charset="0"/>
              <a:cs typeface="Quattrocento Sans" panose="020B0604020202020204" charset="0"/>
            </a:endParaRPr>
          </a:p>
        </p:txBody>
      </p:sp>
    </p:spTree>
    <p:extLst>
      <p:ext uri="{BB962C8B-B14F-4D97-AF65-F5344CB8AC3E}">
        <p14:creationId xmlns:p14="http://schemas.microsoft.com/office/powerpoint/2010/main" val="30489438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6" name="Google Shape;306;p36"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307" name="Google Shape;307;p36"/>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a:solidFill>
                  <a:schemeClr val="dk1"/>
                </a:solidFill>
                <a:latin typeface="Calibri"/>
                <a:ea typeface="Calibri"/>
                <a:cs typeface="Calibri"/>
                <a:sym typeface="Calibri"/>
              </a:rPr>
              <a:t>Estado del Arte</a:t>
            </a:r>
            <a:endParaRPr sz="4400" dirty="0">
              <a:solidFill>
                <a:schemeClr val="dk1"/>
              </a:solidFill>
              <a:latin typeface="Quattrocento Sans"/>
              <a:ea typeface="Quattrocento Sans"/>
              <a:cs typeface="Quattrocento Sans"/>
              <a:sym typeface="Quattrocento Sans"/>
            </a:endParaRPr>
          </a:p>
        </p:txBody>
      </p:sp>
      <p:sp>
        <p:nvSpPr>
          <p:cNvPr id="308" name="Google Shape;308;p36"/>
          <p:cNvSpPr txBox="1">
            <a:spLocks noGrp="1"/>
          </p:cNvSpPr>
          <p:nvPr>
            <p:ph type="sldNum" idx="12"/>
          </p:nvPr>
        </p:nvSpPr>
        <p:spPr>
          <a:xfrm>
            <a:off x="11507728" y="6303600"/>
            <a:ext cx="4323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pic>
        <p:nvPicPr>
          <p:cNvPr id="9" name="Imagen 8"/>
          <p:cNvPicPr/>
          <p:nvPr/>
        </p:nvPicPr>
        <p:blipFill>
          <a:blip r:embed="rId4"/>
          <a:stretch>
            <a:fillRect/>
          </a:stretch>
        </p:blipFill>
        <p:spPr>
          <a:xfrm>
            <a:off x="979713" y="1611085"/>
            <a:ext cx="10014857" cy="4692515"/>
          </a:xfrm>
          <a:prstGeom prst="rect">
            <a:avLst/>
          </a:prstGeom>
        </p:spPr>
      </p:pic>
      <p:sp>
        <p:nvSpPr>
          <p:cNvPr id="10"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2"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a:blip r:embed="rId2"/>
          <a:stretch>
            <a:fillRect/>
          </a:stretch>
        </p:blipFill>
        <p:spPr>
          <a:xfrm>
            <a:off x="1858108" y="1834731"/>
            <a:ext cx="8077200" cy="3918857"/>
          </a:xfrm>
          <a:prstGeom prst="rect">
            <a:avLst/>
          </a:prstGeom>
        </p:spPr>
      </p:pic>
      <p:sp>
        <p:nvSpPr>
          <p:cNvPr id="5" name="Rectángulo 4"/>
          <p:cNvSpPr/>
          <p:nvPr/>
        </p:nvSpPr>
        <p:spPr>
          <a:xfrm>
            <a:off x="4435128" y="1337735"/>
            <a:ext cx="3321743" cy="496996"/>
          </a:xfrm>
          <a:prstGeom prst="rect">
            <a:avLst/>
          </a:prstGeom>
        </p:spPr>
        <p:txBody>
          <a:bodyPr wrap="none">
            <a:spAutoFit/>
          </a:bodyPr>
          <a:lstStyle/>
          <a:p>
            <a:pPr>
              <a:lnSpc>
                <a:spcPct val="150000"/>
              </a:lnSpc>
              <a:spcBef>
                <a:spcPts val="1200"/>
              </a:spcBef>
              <a:spcAft>
                <a:spcPts val="1200"/>
              </a:spcAft>
            </a:pPr>
            <a:r>
              <a:rPr lang="es-CO" sz="2000" b="1" dirty="0" err="1">
                <a:latin typeface="Arial" panose="020B0604020202020204" pitchFamily="34" charset="0"/>
                <a:cs typeface="Quattrocento Sans" panose="020B0604020202020204" charset="0"/>
              </a:rPr>
              <a:t>CenTrack</a:t>
            </a:r>
            <a:r>
              <a:rPr lang="es-CO" sz="2000" b="1" dirty="0">
                <a:latin typeface="Arial" panose="020B0604020202020204" pitchFamily="34" charset="0"/>
                <a:cs typeface="Quattrocento Sans" panose="020B0604020202020204" charset="0"/>
              </a:rPr>
              <a:t> </a:t>
            </a:r>
            <a:r>
              <a:rPr lang="es-CO" sz="2000" b="1" dirty="0" err="1">
                <a:latin typeface="Arial" panose="020B0604020202020204" pitchFamily="34" charset="0"/>
                <a:cs typeface="Quattrocento Sans" panose="020B0604020202020204" charset="0"/>
              </a:rPr>
              <a:t>newbaby</a:t>
            </a:r>
            <a:r>
              <a:rPr lang="es-CO" sz="2000" b="1" dirty="0">
                <a:latin typeface="Arial" panose="020B0604020202020204" pitchFamily="34" charset="0"/>
                <a:cs typeface="Quattrocento Sans" panose="020B0604020202020204" charset="0"/>
              </a:rPr>
              <a:t> (CNB)</a:t>
            </a: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 name="Google Shape;307;p36"/>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a:solidFill>
                  <a:schemeClr val="dk1"/>
                </a:solidFill>
                <a:latin typeface="Calibri"/>
                <a:ea typeface="Calibri"/>
                <a:cs typeface="Calibri"/>
                <a:sym typeface="Calibri"/>
              </a:rPr>
              <a:t>Estado del Arte</a:t>
            </a:r>
            <a:endParaRPr sz="4400" dirty="0">
              <a:solidFill>
                <a:schemeClr val="dk1"/>
              </a:solidFill>
              <a:latin typeface="Quattrocento Sans"/>
              <a:ea typeface="Quattrocento Sans"/>
              <a:cs typeface="Quattrocento Sans"/>
              <a:sym typeface="Quattrocento Sans"/>
            </a:endParaRPr>
          </a:p>
        </p:txBody>
      </p:sp>
      <p:pic>
        <p:nvPicPr>
          <p:cNvPr id="10" name="Google Shape;306;p36"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11" name="Rectángulo 10"/>
          <p:cNvSpPr/>
          <p:nvPr/>
        </p:nvSpPr>
        <p:spPr>
          <a:xfrm>
            <a:off x="1690255" y="5881252"/>
            <a:ext cx="6096000" cy="415498"/>
          </a:xfrm>
          <a:prstGeom prst="rect">
            <a:avLst/>
          </a:prstGeom>
        </p:spPr>
        <p:txBody>
          <a:bodyPr>
            <a:spAutoFit/>
          </a:bodyPr>
          <a:lstStyle/>
          <a:p>
            <a:r>
              <a:rPr lang="es-CO" sz="1050" dirty="0">
                <a:latin typeface="Arial" panose="020B0604020202020204" pitchFamily="34" charset="0"/>
                <a:ea typeface="Quattrocento Sans" panose="020B0604020202020204" charset="0"/>
              </a:rPr>
              <a:t>14] </a:t>
            </a:r>
            <a:r>
              <a:rPr lang="es-CO" sz="1050" dirty="0" err="1">
                <a:latin typeface="Arial" panose="020B0604020202020204" pitchFamily="34" charset="0"/>
                <a:ea typeface="Quattrocento Sans" panose="020B0604020202020204" charset="0"/>
              </a:rPr>
              <a:t>Centrak</a:t>
            </a:r>
            <a:r>
              <a:rPr lang="es-CO" sz="1050" dirty="0">
                <a:latin typeface="Arial" panose="020B0604020202020204" pitchFamily="34" charset="0"/>
                <a:ea typeface="Quattrocento Sans" panose="020B0604020202020204" charset="0"/>
              </a:rPr>
              <a:t>(2017, Agosto 8). Sistema de seguridad infantil con precisión[online]: </a:t>
            </a:r>
            <a:r>
              <a:rPr lang="es-CO" sz="1050" dirty="0" err="1">
                <a:latin typeface="Arial" panose="020B0604020202020204" pitchFamily="34" charset="0"/>
                <a:ea typeface="Quattrocento Sans" panose="020B0604020202020204" charset="0"/>
              </a:rPr>
              <a:t>Available</a:t>
            </a:r>
            <a:r>
              <a:rPr lang="es-CO" sz="1050" dirty="0">
                <a:latin typeface="Arial" panose="020B0604020202020204" pitchFamily="34" charset="0"/>
                <a:ea typeface="Quattrocento Sans" panose="020B0604020202020204" charset="0"/>
              </a:rPr>
              <a:t>: </a:t>
            </a:r>
            <a:r>
              <a:rPr lang="es-CO" sz="1050" u="sng" dirty="0">
                <a:solidFill>
                  <a:srgbClr val="0000FF"/>
                </a:solidFill>
                <a:latin typeface="Arial" panose="020B0604020202020204" pitchFamily="34" charset="0"/>
                <a:ea typeface="Quattrocento Sans" panose="020B0604020202020204" charset="0"/>
                <a:cs typeface="Quattrocento Sans" panose="020B0604020202020204" charset="0"/>
                <a:hlinkClick r:id="rId4"/>
              </a:rPr>
              <a:t>https://www.centrak.com/newbaby-infant-protection/</a:t>
            </a:r>
            <a:endParaRPr lang="es-CO" sz="1050" dirty="0"/>
          </a:p>
        </p:txBody>
      </p:sp>
    </p:spTree>
    <p:extLst>
      <p:ext uri="{BB962C8B-B14F-4D97-AF65-F5344CB8AC3E}">
        <p14:creationId xmlns:p14="http://schemas.microsoft.com/office/powerpoint/2010/main" val="387294708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iseño personalizad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778</TotalTime>
  <Words>1014</Words>
  <Application>Microsoft Office PowerPoint</Application>
  <PresentationFormat>Panorámica</PresentationFormat>
  <Paragraphs>153</Paragraphs>
  <Slides>39</Slides>
  <Notes>21</Notes>
  <HiddenSlides>0</HiddenSlides>
  <MMClips>0</MMClips>
  <ScaleCrop>false</ScaleCrop>
  <HeadingPairs>
    <vt:vector size="6" baseType="variant">
      <vt:variant>
        <vt:lpstr>Fuentes usadas</vt:lpstr>
      </vt:variant>
      <vt:variant>
        <vt:i4>4</vt:i4>
      </vt:variant>
      <vt:variant>
        <vt:lpstr>Tema</vt:lpstr>
      </vt:variant>
      <vt:variant>
        <vt:i4>2</vt:i4>
      </vt:variant>
      <vt:variant>
        <vt:lpstr>Títulos de diapositiva</vt:lpstr>
      </vt:variant>
      <vt:variant>
        <vt:i4>39</vt:i4>
      </vt:variant>
    </vt:vector>
  </HeadingPairs>
  <TitlesOfParts>
    <vt:vector size="45" baseType="lpstr">
      <vt:lpstr>Arial</vt:lpstr>
      <vt:lpstr>Symbol</vt:lpstr>
      <vt:lpstr>Quattrocento Sans</vt:lpstr>
      <vt:lpstr>Calibri</vt:lpstr>
      <vt:lpstr>Tema de Office</vt:lpstr>
      <vt:lpstr>1_Diseño personalizado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Angela</dc:creator>
  <cp:lastModifiedBy>steven landazury salazar</cp:lastModifiedBy>
  <cp:revision>57</cp:revision>
  <dcterms:modified xsi:type="dcterms:W3CDTF">2018-12-19T05:47:38Z</dcterms:modified>
</cp:coreProperties>
</file>